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21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FA7"/>
    <a:srgbClr val="8793A9"/>
    <a:srgbClr val="000000"/>
    <a:srgbClr val="FA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9"/>
    <p:restoredTop sz="84945"/>
  </p:normalViewPr>
  <p:slideViewPr>
    <p:cSldViewPr snapToGrid="0" snapToObjects="1">
      <p:cViewPr varScale="1">
        <p:scale>
          <a:sx n="106" d="100"/>
          <a:sy n="106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86D73-2A06-4836-B289-A2F380164B16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D519F6-4CF8-41A7-AE7A-AC415ADF0864}">
      <dgm:prSet phldrT="[Text]" custT="1"/>
      <dgm:spPr/>
      <dgm:t>
        <a:bodyPr/>
        <a:lstStyle/>
        <a:p>
          <a:r>
            <a:rPr lang="en-US" sz="2400" b="0" i="0" dirty="0"/>
            <a:t>Administrative Safeguards</a:t>
          </a:r>
          <a:endParaRPr lang="en-US" sz="2400" b="0" dirty="0"/>
        </a:p>
      </dgm:t>
    </dgm:pt>
    <dgm:pt modelId="{C5ED47D3-65C1-42C9-9110-87534B47955D}" type="parTrans" cxnId="{77EBD67E-8F3E-4DBC-92D8-9BC2051A470B}">
      <dgm:prSet/>
      <dgm:spPr/>
      <dgm:t>
        <a:bodyPr/>
        <a:lstStyle/>
        <a:p>
          <a:endParaRPr lang="en-US"/>
        </a:p>
      </dgm:t>
    </dgm:pt>
    <dgm:pt modelId="{36D39DB4-962F-4E0B-890B-089CA88A9B00}" type="sibTrans" cxnId="{77EBD67E-8F3E-4DBC-92D8-9BC2051A470B}">
      <dgm:prSet/>
      <dgm:spPr/>
      <dgm:t>
        <a:bodyPr/>
        <a:lstStyle/>
        <a:p>
          <a:endParaRPr lang="en-US"/>
        </a:p>
      </dgm:t>
    </dgm:pt>
    <dgm:pt modelId="{0F95B064-B7E8-45DD-B832-BF48FFFD50E2}">
      <dgm:prSet phldrT="[Text]" custT="1"/>
      <dgm:spPr/>
      <dgm:t>
        <a:bodyPr/>
        <a:lstStyle/>
        <a:p>
          <a:r>
            <a:rPr lang="en-US" sz="2400" b="0" i="0" dirty="0"/>
            <a:t>Physical Safeguards</a:t>
          </a:r>
        </a:p>
      </dgm:t>
    </dgm:pt>
    <dgm:pt modelId="{CEE4807F-0850-4AEE-B3A7-F3309E927514}" type="parTrans" cxnId="{E3E1B9DE-9D14-4DF1-8568-A5DE78DA80F7}">
      <dgm:prSet/>
      <dgm:spPr/>
      <dgm:t>
        <a:bodyPr/>
        <a:lstStyle/>
        <a:p>
          <a:endParaRPr lang="en-US"/>
        </a:p>
      </dgm:t>
    </dgm:pt>
    <dgm:pt modelId="{FECA6F01-39B7-4D61-8337-1AFEC9DDDD48}" type="sibTrans" cxnId="{E3E1B9DE-9D14-4DF1-8568-A5DE78DA80F7}">
      <dgm:prSet/>
      <dgm:spPr/>
      <dgm:t>
        <a:bodyPr/>
        <a:lstStyle/>
        <a:p>
          <a:endParaRPr lang="en-US"/>
        </a:p>
      </dgm:t>
    </dgm:pt>
    <dgm:pt modelId="{B1B6858C-7B37-47EC-A490-0CCE634DD786}">
      <dgm:prSet phldrT="[Text]" custT="1"/>
      <dgm:spPr/>
      <dgm:t>
        <a:bodyPr/>
        <a:lstStyle/>
        <a:p>
          <a:r>
            <a:rPr lang="en-US" sz="2400" b="0" i="0" dirty="0"/>
            <a:t>Technical Safeguards</a:t>
          </a:r>
        </a:p>
      </dgm:t>
    </dgm:pt>
    <dgm:pt modelId="{F27D48DD-93CA-47BF-86F5-9842F6CDB90B}" type="parTrans" cxnId="{2617CE20-1A82-49E7-9D6F-223EE1E1E51D}">
      <dgm:prSet/>
      <dgm:spPr/>
      <dgm:t>
        <a:bodyPr/>
        <a:lstStyle/>
        <a:p>
          <a:endParaRPr lang="en-US"/>
        </a:p>
      </dgm:t>
    </dgm:pt>
    <dgm:pt modelId="{42FF0185-B854-4609-840F-A8A7B336D485}" type="sibTrans" cxnId="{2617CE20-1A82-49E7-9D6F-223EE1E1E51D}">
      <dgm:prSet/>
      <dgm:spPr/>
      <dgm:t>
        <a:bodyPr/>
        <a:lstStyle/>
        <a:p>
          <a:endParaRPr lang="en-US"/>
        </a:p>
      </dgm:t>
    </dgm:pt>
    <dgm:pt modelId="{64ED2DBD-6345-4D3A-8BC7-E3D4AD328879}" type="pres">
      <dgm:prSet presAssocID="{BC486D73-2A06-4836-B289-A2F380164B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EE58F4-973D-4077-8ABF-2FA717A5C373}" type="pres">
      <dgm:prSet presAssocID="{ABD519F6-4CF8-41A7-AE7A-AC415ADF0864}" presName="node" presStyleLbl="node1" presStyleIdx="0" presStyleCnt="3" custLinFactNeighborY="18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BEF75-74E1-48BE-8F1C-482BA91783F3}" type="pres">
      <dgm:prSet presAssocID="{36D39DB4-962F-4E0B-890B-089CA88A9B00}" presName="sibTrans" presStyleCnt="0"/>
      <dgm:spPr/>
    </dgm:pt>
    <dgm:pt modelId="{266A6F76-D91B-4D6E-8519-BC6A05DDE436}" type="pres">
      <dgm:prSet presAssocID="{0F95B064-B7E8-45DD-B832-BF48FFFD50E2}" presName="node" presStyleLbl="node1" presStyleIdx="1" presStyleCnt="3" custLinFactNeighborY="18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AD4A4-A3C1-4640-A812-B9F0406D021B}" type="pres">
      <dgm:prSet presAssocID="{FECA6F01-39B7-4D61-8337-1AFEC9DDDD48}" presName="sibTrans" presStyleCnt="0"/>
      <dgm:spPr/>
    </dgm:pt>
    <dgm:pt modelId="{FE109D42-691F-425F-8831-C8C8DE4FE98D}" type="pres">
      <dgm:prSet presAssocID="{B1B6858C-7B37-47EC-A490-0CCE634DD786}" presName="node" presStyleLbl="node1" presStyleIdx="2" presStyleCnt="3" custLinFactNeighborY="18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BBD55B-188D-6B43-B61F-DE27E5F05D01}" type="presOf" srcId="{ABD519F6-4CF8-41A7-AE7A-AC415ADF0864}" destId="{9DEE58F4-973D-4077-8ABF-2FA717A5C373}" srcOrd="0" destOrd="0" presId="urn:microsoft.com/office/officeart/2005/8/layout/default"/>
    <dgm:cxn modelId="{E3E1B9DE-9D14-4DF1-8568-A5DE78DA80F7}" srcId="{BC486D73-2A06-4836-B289-A2F380164B16}" destId="{0F95B064-B7E8-45DD-B832-BF48FFFD50E2}" srcOrd="1" destOrd="0" parTransId="{CEE4807F-0850-4AEE-B3A7-F3309E927514}" sibTransId="{FECA6F01-39B7-4D61-8337-1AFEC9DDDD48}"/>
    <dgm:cxn modelId="{0AFE3251-4055-E54C-93F2-17D967F80C6B}" type="presOf" srcId="{B1B6858C-7B37-47EC-A490-0CCE634DD786}" destId="{FE109D42-691F-425F-8831-C8C8DE4FE98D}" srcOrd="0" destOrd="0" presId="urn:microsoft.com/office/officeart/2005/8/layout/default"/>
    <dgm:cxn modelId="{2617CE20-1A82-49E7-9D6F-223EE1E1E51D}" srcId="{BC486D73-2A06-4836-B289-A2F380164B16}" destId="{B1B6858C-7B37-47EC-A490-0CCE634DD786}" srcOrd="2" destOrd="0" parTransId="{F27D48DD-93CA-47BF-86F5-9842F6CDB90B}" sibTransId="{42FF0185-B854-4609-840F-A8A7B336D485}"/>
    <dgm:cxn modelId="{77EBD67E-8F3E-4DBC-92D8-9BC2051A470B}" srcId="{BC486D73-2A06-4836-B289-A2F380164B16}" destId="{ABD519F6-4CF8-41A7-AE7A-AC415ADF0864}" srcOrd="0" destOrd="0" parTransId="{C5ED47D3-65C1-42C9-9110-87534B47955D}" sibTransId="{36D39DB4-962F-4E0B-890B-089CA88A9B00}"/>
    <dgm:cxn modelId="{79F2A713-84F2-0249-AD76-E4D9F351F6C2}" type="presOf" srcId="{BC486D73-2A06-4836-B289-A2F380164B16}" destId="{64ED2DBD-6345-4D3A-8BC7-E3D4AD328879}" srcOrd="0" destOrd="0" presId="urn:microsoft.com/office/officeart/2005/8/layout/default"/>
    <dgm:cxn modelId="{6FC983BB-C4AE-D14B-9B4E-C2325BA49F70}" type="presOf" srcId="{0F95B064-B7E8-45DD-B832-BF48FFFD50E2}" destId="{266A6F76-D91B-4D6E-8519-BC6A05DDE436}" srcOrd="0" destOrd="0" presId="urn:microsoft.com/office/officeart/2005/8/layout/default"/>
    <dgm:cxn modelId="{8685B8C7-783B-B24E-8391-9AF6C2F14160}" type="presParOf" srcId="{64ED2DBD-6345-4D3A-8BC7-E3D4AD328879}" destId="{9DEE58F4-973D-4077-8ABF-2FA717A5C373}" srcOrd="0" destOrd="0" presId="urn:microsoft.com/office/officeart/2005/8/layout/default"/>
    <dgm:cxn modelId="{FDAE842A-974C-6343-A331-9688C2830F24}" type="presParOf" srcId="{64ED2DBD-6345-4D3A-8BC7-E3D4AD328879}" destId="{AC6BEF75-74E1-48BE-8F1C-482BA91783F3}" srcOrd="1" destOrd="0" presId="urn:microsoft.com/office/officeart/2005/8/layout/default"/>
    <dgm:cxn modelId="{899117B5-F8F7-8242-AEAA-56A58F92010C}" type="presParOf" srcId="{64ED2DBD-6345-4D3A-8BC7-E3D4AD328879}" destId="{266A6F76-D91B-4D6E-8519-BC6A05DDE436}" srcOrd="2" destOrd="0" presId="urn:microsoft.com/office/officeart/2005/8/layout/default"/>
    <dgm:cxn modelId="{EFB2752C-D59C-9F4B-BDD9-66F58729FE58}" type="presParOf" srcId="{64ED2DBD-6345-4D3A-8BC7-E3D4AD328879}" destId="{92DAD4A4-A3C1-4640-A812-B9F0406D021B}" srcOrd="3" destOrd="0" presId="urn:microsoft.com/office/officeart/2005/8/layout/default"/>
    <dgm:cxn modelId="{0092345A-1923-A942-A99E-241B7CB5545A}" type="presParOf" srcId="{64ED2DBD-6345-4D3A-8BC7-E3D4AD328879}" destId="{FE109D42-691F-425F-8831-C8C8DE4FE98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B0A7B-76D9-4081-992E-384795198A94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443777A-E701-43F8-B4DA-D9860BB63E56}">
      <dgm:prSet phldrT="[Text]" custT="1"/>
      <dgm:spPr/>
      <dgm:t>
        <a:bodyPr/>
        <a:lstStyle/>
        <a:p>
          <a:r>
            <a:rPr lang="en-US" sz="2800" dirty="0" smtClean="0"/>
            <a:t>Patient Accounting, </a:t>
          </a:r>
          <a:r>
            <a:rPr lang="en-US" sz="2800" dirty="0"/>
            <a:t>EHR, etc.</a:t>
          </a:r>
        </a:p>
      </dgm:t>
    </dgm:pt>
    <dgm:pt modelId="{60BB0E7E-F1D8-4A3D-8F50-9EEC3C702EAC}" type="parTrans" cxnId="{3CF4BCFD-0CDF-4FA7-A40A-5BF3CB250051}">
      <dgm:prSet/>
      <dgm:spPr/>
      <dgm:t>
        <a:bodyPr/>
        <a:lstStyle/>
        <a:p>
          <a:endParaRPr lang="en-US"/>
        </a:p>
      </dgm:t>
    </dgm:pt>
    <dgm:pt modelId="{3979B0DA-D0E2-4238-B894-6D79F861E099}" type="sibTrans" cxnId="{3CF4BCFD-0CDF-4FA7-A40A-5BF3CB250051}">
      <dgm:prSet/>
      <dgm:spPr/>
      <dgm:t>
        <a:bodyPr/>
        <a:lstStyle/>
        <a:p>
          <a:endParaRPr lang="en-US"/>
        </a:p>
      </dgm:t>
    </dgm:pt>
    <dgm:pt modelId="{E29CA656-6AEF-4C7C-8375-78101E2CFCBE}">
      <dgm:prSet phldrT="[Text]" custT="1"/>
      <dgm:spPr/>
      <dgm:t>
        <a:bodyPr/>
        <a:lstStyle/>
        <a:p>
          <a:r>
            <a:rPr lang="en-US" sz="2800" dirty="0"/>
            <a:t>Email</a:t>
          </a:r>
          <a:endParaRPr lang="en-US" sz="4000" dirty="0"/>
        </a:p>
      </dgm:t>
    </dgm:pt>
    <dgm:pt modelId="{08891149-E8A8-40E5-84E4-AC59B37D8FA3}" type="parTrans" cxnId="{AC9E8E7B-994B-4C04-9905-1BBAB19CE35E}">
      <dgm:prSet/>
      <dgm:spPr/>
      <dgm:t>
        <a:bodyPr/>
        <a:lstStyle/>
        <a:p>
          <a:endParaRPr lang="en-US"/>
        </a:p>
      </dgm:t>
    </dgm:pt>
    <dgm:pt modelId="{3A135113-09EB-4111-85EC-1F8A5CAAD106}" type="sibTrans" cxnId="{AC9E8E7B-994B-4C04-9905-1BBAB19CE35E}">
      <dgm:prSet/>
      <dgm:spPr/>
      <dgm:t>
        <a:bodyPr/>
        <a:lstStyle/>
        <a:p>
          <a:endParaRPr lang="en-US"/>
        </a:p>
      </dgm:t>
    </dgm:pt>
    <dgm:pt modelId="{DEF021E3-7AFE-4CDD-9B6F-6ACA0AEEDEF6}">
      <dgm:prSet phldrT="[Text]" custT="1"/>
      <dgm:spPr/>
      <dgm:t>
        <a:bodyPr/>
        <a:lstStyle/>
        <a:p>
          <a:r>
            <a:rPr lang="en-US" sz="2800" dirty="0"/>
            <a:t>Shared Files</a:t>
          </a:r>
        </a:p>
      </dgm:t>
    </dgm:pt>
    <dgm:pt modelId="{A5E0AE6B-094C-486B-AF43-B32B1E4E85D3}" type="parTrans" cxnId="{2248B32D-1277-4CFA-A3C2-22A1D8E79956}">
      <dgm:prSet/>
      <dgm:spPr/>
      <dgm:t>
        <a:bodyPr/>
        <a:lstStyle/>
        <a:p>
          <a:endParaRPr lang="en-US"/>
        </a:p>
      </dgm:t>
    </dgm:pt>
    <dgm:pt modelId="{830E7DA2-4535-4218-8226-BFE428AD0B29}" type="sibTrans" cxnId="{2248B32D-1277-4CFA-A3C2-22A1D8E79956}">
      <dgm:prSet/>
      <dgm:spPr/>
      <dgm:t>
        <a:bodyPr/>
        <a:lstStyle/>
        <a:p>
          <a:endParaRPr lang="en-US"/>
        </a:p>
      </dgm:t>
    </dgm:pt>
    <dgm:pt modelId="{3DBD3244-656C-4477-B064-35BDC573D444}" type="pres">
      <dgm:prSet presAssocID="{74BB0A7B-76D9-4081-992E-384795198A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0618DA-F5AE-4E92-97B9-46B6B7FD5233}" type="pres">
      <dgm:prSet presAssocID="{A443777A-E701-43F8-B4DA-D9860BB63E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39BF3-31C3-42F1-A16D-143B2FAC9AA2}" type="pres">
      <dgm:prSet presAssocID="{3979B0DA-D0E2-4238-B894-6D79F861E099}" presName="sibTrans" presStyleCnt="0"/>
      <dgm:spPr/>
    </dgm:pt>
    <dgm:pt modelId="{11F636D1-4036-4B43-B8E8-5C4AAA1BD877}" type="pres">
      <dgm:prSet presAssocID="{E29CA656-6AEF-4C7C-8375-78101E2CFC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B23D8-D4B7-40FD-967B-24CE70F74846}" type="pres">
      <dgm:prSet presAssocID="{3A135113-09EB-4111-85EC-1F8A5CAAD106}" presName="sibTrans" presStyleCnt="0"/>
      <dgm:spPr/>
    </dgm:pt>
    <dgm:pt modelId="{7C758BCA-093E-495D-B531-F3447F63565E}" type="pres">
      <dgm:prSet presAssocID="{DEF021E3-7AFE-4CDD-9B6F-6ACA0AEEDE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6E31B-D468-8C4F-ABA2-45C3218257F7}" type="presOf" srcId="{A443777A-E701-43F8-B4DA-D9860BB63E56}" destId="{E40618DA-F5AE-4E92-97B9-46B6B7FD5233}" srcOrd="0" destOrd="0" presId="urn:microsoft.com/office/officeart/2005/8/layout/default"/>
    <dgm:cxn modelId="{3CF4BCFD-0CDF-4FA7-A40A-5BF3CB250051}" srcId="{74BB0A7B-76D9-4081-992E-384795198A94}" destId="{A443777A-E701-43F8-B4DA-D9860BB63E56}" srcOrd="0" destOrd="0" parTransId="{60BB0E7E-F1D8-4A3D-8F50-9EEC3C702EAC}" sibTransId="{3979B0DA-D0E2-4238-B894-6D79F861E099}"/>
    <dgm:cxn modelId="{BA05E780-2873-3842-8228-26687F510C6E}" type="presOf" srcId="{E29CA656-6AEF-4C7C-8375-78101E2CFCBE}" destId="{11F636D1-4036-4B43-B8E8-5C4AAA1BD877}" srcOrd="0" destOrd="0" presId="urn:microsoft.com/office/officeart/2005/8/layout/default"/>
    <dgm:cxn modelId="{2248B32D-1277-4CFA-A3C2-22A1D8E79956}" srcId="{74BB0A7B-76D9-4081-992E-384795198A94}" destId="{DEF021E3-7AFE-4CDD-9B6F-6ACA0AEEDEF6}" srcOrd="2" destOrd="0" parTransId="{A5E0AE6B-094C-486B-AF43-B32B1E4E85D3}" sibTransId="{830E7DA2-4535-4218-8226-BFE428AD0B29}"/>
    <dgm:cxn modelId="{AF9F4323-C44D-244B-8CCA-43C49E392B65}" type="presOf" srcId="{DEF021E3-7AFE-4CDD-9B6F-6ACA0AEEDEF6}" destId="{7C758BCA-093E-495D-B531-F3447F63565E}" srcOrd="0" destOrd="0" presId="urn:microsoft.com/office/officeart/2005/8/layout/default"/>
    <dgm:cxn modelId="{AC9E8E7B-994B-4C04-9905-1BBAB19CE35E}" srcId="{74BB0A7B-76D9-4081-992E-384795198A94}" destId="{E29CA656-6AEF-4C7C-8375-78101E2CFCBE}" srcOrd="1" destOrd="0" parTransId="{08891149-E8A8-40E5-84E4-AC59B37D8FA3}" sibTransId="{3A135113-09EB-4111-85EC-1F8A5CAAD106}"/>
    <dgm:cxn modelId="{0AF65F1F-6437-7F44-A378-FD75D4B1DCE4}" type="presOf" srcId="{74BB0A7B-76D9-4081-992E-384795198A94}" destId="{3DBD3244-656C-4477-B064-35BDC573D444}" srcOrd="0" destOrd="0" presId="urn:microsoft.com/office/officeart/2005/8/layout/default"/>
    <dgm:cxn modelId="{F4062530-83F7-AB41-B4AB-0CD97D922D1B}" type="presParOf" srcId="{3DBD3244-656C-4477-B064-35BDC573D444}" destId="{E40618DA-F5AE-4E92-97B9-46B6B7FD5233}" srcOrd="0" destOrd="0" presId="urn:microsoft.com/office/officeart/2005/8/layout/default"/>
    <dgm:cxn modelId="{7E1C0EB1-8ADC-184E-A599-2BC2D9338BB0}" type="presParOf" srcId="{3DBD3244-656C-4477-B064-35BDC573D444}" destId="{85639BF3-31C3-42F1-A16D-143B2FAC9AA2}" srcOrd="1" destOrd="0" presId="urn:microsoft.com/office/officeart/2005/8/layout/default"/>
    <dgm:cxn modelId="{59F33BC2-9742-F24A-9BF3-2568714C7177}" type="presParOf" srcId="{3DBD3244-656C-4477-B064-35BDC573D444}" destId="{11F636D1-4036-4B43-B8E8-5C4AAA1BD877}" srcOrd="2" destOrd="0" presId="urn:microsoft.com/office/officeart/2005/8/layout/default"/>
    <dgm:cxn modelId="{E80C8D03-780A-2240-A76D-6DC7F3EC34F4}" type="presParOf" srcId="{3DBD3244-656C-4477-B064-35BDC573D444}" destId="{8CCB23D8-D4B7-40FD-967B-24CE70F74846}" srcOrd="3" destOrd="0" presId="urn:microsoft.com/office/officeart/2005/8/layout/default"/>
    <dgm:cxn modelId="{BEBA5FF2-1A31-544E-BB10-F975D7E908E5}" type="presParOf" srcId="{3DBD3244-656C-4477-B064-35BDC573D444}" destId="{7C758BCA-093E-495D-B531-F3447F6356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E1914-EE07-47CE-9A90-710E7F76E5CB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244FCBA-E0CB-482D-9063-143A39531BE9}">
      <dgm:prSet phldrT="[Text]" custT="1"/>
      <dgm:spPr/>
      <dgm:t>
        <a:bodyPr/>
        <a:lstStyle/>
        <a:p>
          <a:r>
            <a:rPr lang="en-US" sz="2000" dirty="0"/>
            <a:t>Identify threats and vulnerabilities</a:t>
          </a:r>
        </a:p>
      </dgm:t>
    </dgm:pt>
    <dgm:pt modelId="{F9866E81-04D3-407A-8DC5-148B2C40EEEA}" type="parTrans" cxnId="{D876C7FD-0CB8-4D78-AC2D-C918E4B7F59D}">
      <dgm:prSet/>
      <dgm:spPr/>
      <dgm:t>
        <a:bodyPr/>
        <a:lstStyle/>
        <a:p>
          <a:endParaRPr lang="en-US"/>
        </a:p>
      </dgm:t>
    </dgm:pt>
    <dgm:pt modelId="{F7C2F102-81D3-4A20-89FF-4C7B8123CAC0}" type="sibTrans" cxnId="{D876C7FD-0CB8-4D78-AC2D-C918E4B7F59D}">
      <dgm:prSet/>
      <dgm:spPr/>
      <dgm:t>
        <a:bodyPr/>
        <a:lstStyle/>
        <a:p>
          <a:endParaRPr lang="en-US"/>
        </a:p>
      </dgm:t>
    </dgm:pt>
    <dgm:pt modelId="{5962EAD8-DC51-4143-80A9-92678FF0E228}">
      <dgm:prSet phldrT="[Text]" custT="1"/>
      <dgm:spPr/>
      <dgm:t>
        <a:bodyPr/>
        <a:lstStyle/>
        <a:p>
          <a:r>
            <a:rPr lang="en-US" sz="2000" dirty="0"/>
            <a:t>Document existing security controls</a:t>
          </a:r>
        </a:p>
      </dgm:t>
    </dgm:pt>
    <dgm:pt modelId="{20BC7438-F844-4687-8C7F-AADBD020CE18}" type="parTrans" cxnId="{323CDB36-E0F5-4B50-8A48-502E2583A9FF}">
      <dgm:prSet/>
      <dgm:spPr/>
      <dgm:t>
        <a:bodyPr/>
        <a:lstStyle/>
        <a:p>
          <a:endParaRPr lang="en-US"/>
        </a:p>
      </dgm:t>
    </dgm:pt>
    <dgm:pt modelId="{5970B904-141B-453C-90C0-7B01C715ED81}" type="sibTrans" cxnId="{323CDB36-E0F5-4B50-8A48-502E2583A9FF}">
      <dgm:prSet/>
      <dgm:spPr/>
      <dgm:t>
        <a:bodyPr/>
        <a:lstStyle/>
        <a:p>
          <a:endParaRPr lang="en-US"/>
        </a:p>
      </dgm:t>
    </dgm:pt>
    <dgm:pt modelId="{958DB621-E143-495D-A05D-272CE9021285}">
      <dgm:prSet phldrT="[Text]" custT="1"/>
      <dgm:spPr/>
      <dgm:t>
        <a:bodyPr/>
        <a:lstStyle/>
        <a:p>
          <a:r>
            <a:rPr lang="en-US" sz="2000" dirty="0"/>
            <a:t>Prioritize your risks</a:t>
          </a:r>
        </a:p>
      </dgm:t>
    </dgm:pt>
    <dgm:pt modelId="{B42C220A-D11E-41D0-8614-FF2FAD80D737}" type="parTrans" cxnId="{5DF8069B-93E4-497A-A10B-AB77E353C529}">
      <dgm:prSet/>
      <dgm:spPr/>
      <dgm:t>
        <a:bodyPr/>
        <a:lstStyle/>
        <a:p>
          <a:endParaRPr lang="en-US"/>
        </a:p>
      </dgm:t>
    </dgm:pt>
    <dgm:pt modelId="{5333D9C7-1FF5-4BEF-B9D0-24F7B46706D5}" type="sibTrans" cxnId="{5DF8069B-93E4-497A-A10B-AB77E353C529}">
      <dgm:prSet/>
      <dgm:spPr/>
      <dgm:t>
        <a:bodyPr/>
        <a:lstStyle/>
        <a:p>
          <a:endParaRPr lang="en-US"/>
        </a:p>
      </dgm:t>
    </dgm:pt>
    <dgm:pt modelId="{DD9ADFC6-6828-4DE9-A239-181C5D59126A}">
      <dgm:prSet phldrT="[Text]" custT="1"/>
      <dgm:spPr/>
      <dgm:t>
        <a:bodyPr/>
        <a:lstStyle/>
        <a:p>
          <a:r>
            <a:rPr lang="en-US" sz="2000" dirty="0"/>
            <a:t>Provide guidance to remediate your risks</a:t>
          </a:r>
        </a:p>
      </dgm:t>
    </dgm:pt>
    <dgm:pt modelId="{67D79D3B-5327-404A-A40D-9055422173D6}" type="parTrans" cxnId="{1E79EAA2-5D5A-4268-99E5-447B6D138FCA}">
      <dgm:prSet/>
      <dgm:spPr/>
      <dgm:t>
        <a:bodyPr/>
        <a:lstStyle/>
        <a:p>
          <a:endParaRPr lang="en-US"/>
        </a:p>
      </dgm:t>
    </dgm:pt>
    <dgm:pt modelId="{AE7F5E63-4098-4056-B4CA-015C58F10A29}" type="sibTrans" cxnId="{1E79EAA2-5D5A-4268-99E5-447B6D138FCA}">
      <dgm:prSet/>
      <dgm:spPr/>
      <dgm:t>
        <a:bodyPr/>
        <a:lstStyle/>
        <a:p>
          <a:endParaRPr lang="en-US"/>
        </a:p>
      </dgm:t>
    </dgm:pt>
    <dgm:pt modelId="{3A9282BA-995D-4702-8DAF-A64A95C142A9}" type="pres">
      <dgm:prSet presAssocID="{5F0E1914-EE07-47CE-9A90-710E7F76E5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25A240-6875-4AC4-83F8-CC8A31FB6F7F}" type="pres">
      <dgm:prSet presAssocID="{9244FCBA-E0CB-482D-9063-143A39531B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02ACC-F085-49EF-A72D-8721B7D9CE14}" type="pres">
      <dgm:prSet presAssocID="{F7C2F102-81D3-4A20-89FF-4C7B8123CAC0}" presName="sibTrans" presStyleCnt="0"/>
      <dgm:spPr/>
    </dgm:pt>
    <dgm:pt modelId="{21730CDD-1A34-4239-8FE9-99E6CE1423C1}" type="pres">
      <dgm:prSet presAssocID="{5962EAD8-DC51-4143-80A9-92678FF0E2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0F6E9-CC5C-43C3-B7B1-12C417AB6D47}" type="pres">
      <dgm:prSet presAssocID="{5970B904-141B-453C-90C0-7B01C715ED81}" presName="sibTrans" presStyleCnt="0"/>
      <dgm:spPr/>
    </dgm:pt>
    <dgm:pt modelId="{AD3FBD10-6D69-484B-99FD-70F0525B94C9}" type="pres">
      <dgm:prSet presAssocID="{958DB621-E143-495D-A05D-272CE90212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47FCD-82D3-4BD3-A44A-EE7D8321E5D2}" type="pres">
      <dgm:prSet presAssocID="{5333D9C7-1FF5-4BEF-B9D0-24F7B46706D5}" presName="sibTrans" presStyleCnt="0"/>
      <dgm:spPr/>
    </dgm:pt>
    <dgm:pt modelId="{FEF7A7E1-8A6B-4619-9368-27B072F580D1}" type="pres">
      <dgm:prSet presAssocID="{DD9ADFC6-6828-4DE9-A239-181C5D5912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6C7FD-0CB8-4D78-AC2D-C918E4B7F59D}" srcId="{5F0E1914-EE07-47CE-9A90-710E7F76E5CB}" destId="{9244FCBA-E0CB-482D-9063-143A39531BE9}" srcOrd="0" destOrd="0" parTransId="{F9866E81-04D3-407A-8DC5-148B2C40EEEA}" sibTransId="{F7C2F102-81D3-4A20-89FF-4C7B8123CAC0}"/>
    <dgm:cxn modelId="{5DF8069B-93E4-497A-A10B-AB77E353C529}" srcId="{5F0E1914-EE07-47CE-9A90-710E7F76E5CB}" destId="{958DB621-E143-495D-A05D-272CE9021285}" srcOrd="2" destOrd="0" parTransId="{B42C220A-D11E-41D0-8614-FF2FAD80D737}" sibTransId="{5333D9C7-1FF5-4BEF-B9D0-24F7B46706D5}"/>
    <dgm:cxn modelId="{1E79EAA2-5D5A-4268-99E5-447B6D138FCA}" srcId="{5F0E1914-EE07-47CE-9A90-710E7F76E5CB}" destId="{DD9ADFC6-6828-4DE9-A239-181C5D59126A}" srcOrd="3" destOrd="0" parTransId="{67D79D3B-5327-404A-A40D-9055422173D6}" sibTransId="{AE7F5E63-4098-4056-B4CA-015C58F10A29}"/>
    <dgm:cxn modelId="{3D9CF2D8-FAE9-B649-AF89-3E01BFE2E846}" type="presOf" srcId="{5F0E1914-EE07-47CE-9A90-710E7F76E5CB}" destId="{3A9282BA-995D-4702-8DAF-A64A95C142A9}" srcOrd="0" destOrd="0" presId="urn:microsoft.com/office/officeart/2005/8/layout/default"/>
    <dgm:cxn modelId="{323CDB36-E0F5-4B50-8A48-502E2583A9FF}" srcId="{5F0E1914-EE07-47CE-9A90-710E7F76E5CB}" destId="{5962EAD8-DC51-4143-80A9-92678FF0E228}" srcOrd="1" destOrd="0" parTransId="{20BC7438-F844-4687-8C7F-AADBD020CE18}" sibTransId="{5970B904-141B-453C-90C0-7B01C715ED81}"/>
    <dgm:cxn modelId="{9B7A8F72-7549-424A-A2FB-4A5A5E84AE08}" type="presOf" srcId="{5962EAD8-DC51-4143-80A9-92678FF0E228}" destId="{21730CDD-1A34-4239-8FE9-99E6CE1423C1}" srcOrd="0" destOrd="0" presId="urn:microsoft.com/office/officeart/2005/8/layout/default"/>
    <dgm:cxn modelId="{70FF1868-3121-754C-A29F-E277E3222156}" type="presOf" srcId="{9244FCBA-E0CB-482D-9063-143A39531BE9}" destId="{ED25A240-6875-4AC4-83F8-CC8A31FB6F7F}" srcOrd="0" destOrd="0" presId="urn:microsoft.com/office/officeart/2005/8/layout/default"/>
    <dgm:cxn modelId="{AEDF9521-929C-9443-A211-2706B8BEA229}" type="presOf" srcId="{958DB621-E143-495D-A05D-272CE9021285}" destId="{AD3FBD10-6D69-484B-99FD-70F0525B94C9}" srcOrd="0" destOrd="0" presId="urn:microsoft.com/office/officeart/2005/8/layout/default"/>
    <dgm:cxn modelId="{0948CB12-1EA3-7546-8DD3-26ADF2AA98C7}" type="presOf" srcId="{DD9ADFC6-6828-4DE9-A239-181C5D59126A}" destId="{FEF7A7E1-8A6B-4619-9368-27B072F580D1}" srcOrd="0" destOrd="0" presId="urn:microsoft.com/office/officeart/2005/8/layout/default"/>
    <dgm:cxn modelId="{8984FF9F-C2EA-9C46-B1CB-59C448AA16D2}" type="presParOf" srcId="{3A9282BA-995D-4702-8DAF-A64A95C142A9}" destId="{ED25A240-6875-4AC4-83F8-CC8A31FB6F7F}" srcOrd="0" destOrd="0" presId="urn:microsoft.com/office/officeart/2005/8/layout/default"/>
    <dgm:cxn modelId="{8EAC66F7-1F8C-1C49-9C60-624380CF3B41}" type="presParOf" srcId="{3A9282BA-995D-4702-8DAF-A64A95C142A9}" destId="{9E902ACC-F085-49EF-A72D-8721B7D9CE14}" srcOrd="1" destOrd="0" presId="urn:microsoft.com/office/officeart/2005/8/layout/default"/>
    <dgm:cxn modelId="{05BFC673-F273-1D49-805A-7EDAE120E226}" type="presParOf" srcId="{3A9282BA-995D-4702-8DAF-A64A95C142A9}" destId="{21730CDD-1A34-4239-8FE9-99E6CE1423C1}" srcOrd="2" destOrd="0" presId="urn:microsoft.com/office/officeart/2005/8/layout/default"/>
    <dgm:cxn modelId="{61E7B77F-228B-F44F-8B21-77F6E596D892}" type="presParOf" srcId="{3A9282BA-995D-4702-8DAF-A64A95C142A9}" destId="{9460F6E9-CC5C-43C3-B7B1-12C417AB6D47}" srcOrd="3" destOrd="0" presId="urn:microsoft.com/office/officeart/2005/8/layout/default"/>
    <dgm:cxn modelId="{84607537-9825-BF4F-8C14-1A2A051AF84F}" type="presParOf" srcId="{3A9282BA-995D-4702-8DAF-A64A95C142A9}" destId="{AD3FBD10-6D69-484B-99FD-70F0525B94C9}" srcOrd="4" destOrd="0" presId="urn:microsoft.com/office/officeart/2005/8/layout/default"/>
    <dgm:cxn modelId="{E4E58890-E00E-2846-A460-4DE20EA3910F}" type="presParOf" srcId="{3A9282BA-995D-4702-8DAF-A64A95C142A9}" destId="{A9547FCD-82D3-4BD3-A44A-EE7D8321E5D2}" srcOrd="5" destOrd="0" presId="urn:microsoft.com/office/officeart/2005/8/layout/default"/>
    <dgm:cxn modelId="{327319C5-4562-374D-A110-305A04FC5A9C}" type="presParOf" srcId="{3A9282BA-995D-4702-8DAF-A64A95C142A9}" destId="{FEF7A7E1-8A6B-4619-9368-27B072F580D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334F8-ACC8-46C0-B331-57C95A94F222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F3842748-8C01-4215-B43D-EBF45D825696}">
      <dgm:prSet phldrT="[Text]"/>
      <dgm:spPr/>
      <dgm:t>
        <a:bodyPr/>
        <a:lstStyle/>
        <a:p>
          <a:r>
            <a:rPr lang="en-US" dirty="0"/>
            <a:t>Identify </a:t>
          </a:r>
        </a:p>
      </dgm:t>
    </dgm:pt>
    <dgm:pt modelId="{ADA4766D-7E0B-4876-A724-BD78F40657FA}" type="parTrans" cxnId="{A038C124-3DC2-4CCA-95AC-C46C0216A599}">
      <dgm:prSet/>
      <dgm:spPr/>
      <dgm:t>
        <a:bodyPr/>
        <a:lstStyle/>
        <a:p>
          <a:endParaRPr lang="en-US"/>
        </a:p>
      </dgm:t>
    </dgm:pt>
    <dgm:pt modelId="{7ED13B66-E3FA-4EB2-A75E-955C523E73C0}" type="sibTrans" cxnId="{A038C124-3DC2-4CCA-95AC-C46C0216A599}">
      <dgm:prSet/>
      <dgm:spPr/>
      <dgm:t>
        <a:bodyPr/>
        <a:lstStyle/>
        <a:p>
          <a:endParaRPr lang="en-US"/>
        </a:p>
      </dgm:t>
    </dgm:pt>
    <dgm:pt modelId="{3D556BD6-2B7C-41AD-9F07-A038F3059843}">
      <dgm:prSet phldrT="[Text]"/>
      <dgm:spPr/>
      <dgm:t>
        <a:bodyPr/>
        <a:lstStyle/>
        <a:p>
          <a:r>
            <a:rPr lang="en-US" dirty="0"/>
            <a:t>Protect</a:t>
          </a:r>
        </a:p>
      </dgm:t>
    </dgm:pt>
    <dgm:pt modelId="{7BEB1FA5-34E8-4FFA-AE93-F23C6E233BD9}" type="parTrans" cxnId="{24BAC580-9478-4937-B49D-3134908D23E4}">
      <dgm:prSet/>
      <dgm:spPr/>
      <dgm:t>
        <a:bodyPr/>
        <a:lstStyle/>
        <a:p>
          <a:endParaRPr lang="en-US"/>
        </a:p>
      </dgm:t>
    </dgm:pt>
    <dgm:pt modelId="{9435E92E-DE5D-4B1C-8F12-FAB8811C5E61}" type="sibTrans" cxnId="{24BAC580-9478-4937-B49D-3134908D23E4}">
      <dgm:prSet/>
      <dgm:spPr/>
      <dgm:t>
        <a:bodyPr/>
        <a:lstStyle/>
        <a:p>
          <a:endParaRPr lang="en-US"/>
        </a:p>
      </dgm:t>
    </dgm:pt>
    <dgm:pt modelId="{A74CF899-5C25-4BBE-A69F-707B9A006197}">
      <dgm:prSet phldrT="[Text]"/>
      <dgm:spPr/>
      <dgm:t>
        <a:bodyPr/>
        <a:lstStyle/>
        <a:p>
          <a:r>
            <a:rPr lang="en-US" dirty="0"/>
            <a:t>Detect</a:t>
          </a:r>
        </a:p>
      </dgm:t>
    </dgm:pt>
    <dgm:pt modelId="{DD78A308-67B3-461E-88AF-F2C38AC4C749}" type="parTrans" cxnId="{E1EE20C0-D17D-48E7-90B8-DA16C6952893}">
      <dgm:prSet/>
      <dgm:spPr/>
      <dgm:t>
        <a:bodyPr/>
        <a:lstStyle/>
        <a:p>
          <a:endParaRPr lang="en-US"/>
        </a:p>
      </dgm:t>
    </dgm:pt>
    <dgm:pt modelId="{25E3E059-3373-4FDE-9620-291DC5C55C60}" type="sibTrans" cxnId="{E1EE20C0-D17D-48E7-90B8-DA16C6952893}">
      <dgm:prSet/>
      <dgm:spPr/>
      <dgm:t>
        <a:bodyPr/>
        <a:lstStyle/>
        <a:p>
          <a:endParaRPr lang="en-US"/>
        </a:p>
      </dgm:t>
    </dgm:pt>
    <dgm:pt modelId="{9D809F6C-C17F-4FB2-8D26-DA9CF9F390AC}">
      <dgm:prSet phldrT="[Text]"/>
      <dgm:spPr/>
      <dgm:t>
        <a:bodyPr/>
        <a:lstStyle/>
        <a:p>
          <a:r>
            <a:rPr lang="en-US" dirty="0"/>
            <a:t>Respond</a:t>
          </a:r>
        </a:p>
      </dgm:t>
    </dgm:pt>
    <dgm:pt modelId="{F1EB13B1-59EF-4393-9FF5-30BAB746F00E}" type="parTrans" cxnId="{73CC4F55-FAB0-4CA9-856A-49A5CA22FB56}">
      <dgm:prSet/>
      <dgm:spPr/>
      <dgm:t>
        <a:bodyPr/>
        <a:lstStyle/>
        <a:p>
          <a:endParaRPr lang="en-US"/>
        </a:p>
      </dgm:t>
    </dgm:pt>
    <dgm:pt modelId="{02217297-BCB5-4466-8BF8-1402018677F3}" type="sibTrans" cxnId="{73CC4F55-FAB0-4CA9-856A-49A5CA22FB56}">
      <dgm:prSet/>
      <dgm:spPr/>
      <dgm:t>
        <a:bodyPr/>
        <a:lstStyle/>
        <a:p>
          <a:endParaRPr lang="en-US"/>
        </a:p>
      </dgm:t>
    </dgm:pt>
    <dgm:pt modelId="{9C767209-943B-480C-B01B-80C5924068D8}">
      <dgm:prSet phldrT="[Text]"/>
      <dgm:spPr/>
      <dgm:t>
        <a:bodyPr/>
        <a:lstStyle/>
        <a:p>
          <a:r>
            <a:rPr lang="en-US" dirty="0"/>
            <a:t>Recover</a:t>
          </a:r>
        </a:p>
      </dgm:t>
    </dgm:pt>
    <dgm:pt modelId="{E3FCD237-EB20-4B0F-B4EF-F73C28DF6EDE}" type="parTrans" cxnId="{13C3356E-811D-460C-BF3A-EE9FACE7EE1C}">
      <dgm:prSet/>
      <dgm:spPr/>
      <dgm:t>
        <a:bodyPr/>
        <a:lstStyle/>
        <a:p>
          <a:endParaRPr lang="en-US"/>
        </a:p>
      </dgm:t>
    </dgm:pt>
    <dgm:pt modelId="{EB60567E-6785-490F-A132-BABB2A6FBA78}" type="sibTrans" cxnId="{13C3356E-811D-460C-BF3A-EE9FACE7EE1C}">
      <dgm:prSet/>
      <dgm:spPr/>
      <dgm:t>
        <a:bodyPr/>
        <a:lstStyle/>
        <a:p>
          <a:endParaRPr lang="en-US"/>
        </a:p>
      </dgm:t>
    </dgm:pt>
    <dgm:pt modelId="{7F5925F1-93BF-4D95-B944-928C452B7608}" type="pres">
      <dgm:prSet presAssocID="{9AB334F8-ACC8-46C0-B331-57C95A94F222}" presName="Name0" presStyleCnt="0">
        <dgm:presLayoutVars>
          <dgm:dir/>
          <dgm:animLvl val="lvl"/>
          <dgm:resizeHandles val="exact"/>
        </dgm:presLayoutVars>
      </dgm:prSet>
      <dgm:spPr/>
    </dgm:pt>
    <dgm:pt modelId="{07F80AF5-AC1D-4F5F-8A80-7DC03E90E343}" type="pres">
      <dgm:prSet presAssocID="{F3842748-8C01-4215-B43D-EBF45D8256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1CC6E-04E7-45A3-8D3E-FC476142F1B3}" type="pres">
      <dgm:prSet presAssocID="{7ED13B66-E3FA-4EB2-A75E-955C523E73C0}" presName="parTxOnlySpace" presStyleCnt="0"/>
      <dgm:spPr/>
    </dgm:pt>
    <dgm:pt modelId="{D23013EB-42B4-4FDD-B074-145091936854}" type="pres">
      <dgm:prSet presAssocID="{3D556BD6-2B7C-41AD-9F07-A038F305984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CC383-E040-46AD-A6C0-6ED2240E1686}" type="pres">
      <dgm:prSet presAssocID="{9435E92E-DE5D-4B1C-8F12-FAB8811C5E61}" presName="parTxOnlySpace" presStyleCnt="0"/>
      <dgm:spPr/>
    </dgm:pt>
    <dgm:pt modelId="{E04ED9DA-48F6-468B-BAC4-4014507D23B5}" type="pres">
      <dgm:prSet presAssocID="{A74CF899-5C25-4BBE-A69F-707B9A00619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C0605-EDB0-45CF-B0CD-2AB50686EAED}" type="pres">
      <dgm:prSet presAssocID="{25E3E059-3373-4FDE-9620-291DC5C55C60}" presName="parTxOnlySpace" presStyleCnt="0"/>
      <dgm:spPr/>
    </dgm:pt>
    <dgm:pt modelId="{2414B239-929C-46A1-B46A-971609DF8A7F}" type="pres">
      <dgm:prSet presAssocID="{9D809F6C-C17F-4FB2-8D26-DA9CF9F390A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43777-129F-456A-B9AE-B494E94C58FC}" type="pres">
      <dgm:prSet presAssocID="{02217297-BCB5-4466-8BF8-1402018677F3}" presName="parTxOnlySpace" presStyleCnt="0"/>
      <dgm:spPr/>
    </dgm:pt>
    <dgm:pt modelId="{3980EC25-2E56-4E51-BB30-2DC00F8AA9C4}" type="pres">
      <dgm:prSet presAssocID="{9C767209-943B-480C-B01B-80C5924068D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77F9B7-8366-0D47-BA54-8AA71124886F}" type="presOf" srcId="{9D809F6C-C17F-4FB2-8D26-DA9CF9F390AC}" destId="{2414B239-929C-46A1-B46A-971609DF8A7F}" srcOrd="0" destOrd="0" presId="urn:microsoft.com/office/officeart/2005/8/layout/chevron1"/>
    <dgm:cxn modelId="{AFDBF387-1DCA-9E44-8F91-2AF91847784C}" type="presOf" srcId="{F3842748-8C01-4215-B43D-EBF45D825696}" destId="{07F80AF5-AC1D-4F5F-8A80-7DC03E90E343}" srcOrd="0" destOrd="0" presId="urn:microsoft.com/office/officeart/2005/8/layout/chevron1"/>
    <dgm:cxn modelId="{084E7224-EC27-BD4E-9551-10BEAB75C0E5}" type="presOf" srcId="{A74CF899-5C25-4BBE-A69F-707B9A006197}" destId="{E04ED9DA-48F6-468B-BAC4-4014507D23B5}" srcOrd="0" destOrd="0" presId="urn:microsoft.com/office/officeart/2005/8/layout/chevron1"/>
    <dgm:cxn modelId="{E1EE20C0-D17D-48E7-90B8-DA16C6952893}" srcId="{9AB334F8-ACC8-46C0-B331-57C95A94F222}" destId="{A74CF899-5C25-4BBE-A69F-707B9A006197}" srcOrd="2" destOrd="0" parTransId="{DD78A308-67B3-461E-88AF-F2C38AC4C749}" sibTransId="{25E3E059-3373-4FDE-9620-291DC5C55C60}"/>
    <dgm:cxn modelId="{73CC4F55-FAB0-4CA9-856A-49A5CA22FB56}" srcId="{9AB334F8-ACC8-46C0-B331-57C95A94F222}" destId="{9D809F6C-C17F-4FB2-8D26-DA9CF9F390AC}" srcOrd="3" destOrd="0" parTransId="{F1EB13B1-59EF-4393-9FF5-30BAB746F00E}" sibTransId="{02217297-BCB5-4466-8BF8-1402018677F3}"/>
    <dgm:cxn modelId="{F5A4FE90-F06A-BD48-894F-6245D1FFF616}" type="presOf" srcId="{9C767209-943B-480C-B01B-80C5924068D8}" destId="{3980EC25-2E56-4E51-BB30-2DC00F8AA9C4}" srcOrd="0" destOrd="0" presId="urn:microsoft.com/office/officeart/2005/8/layout/chevron1"/>
    <dgm:cxn modelId="{A038C124-3DC2-4CCA-95AC-C46C0216A599}" srcId="{9AB334F8-ACC8-46C0-B331-57C95A94F222}" destId="{F3842748-8C01-4215-B43D-EBF45D825696}" srcOrd="0" destOrd="0" parTransId="{ADA4766D-7E0B-4876-A724-BD78F40657FA}" sibTransId="{7ED13B66-E3FA-4EB2-A75E-955C523E73C0}"/>
    <dgm:cxn modelId="{24BAC580-9478-4937-B49D-3134908D23E4}" srcId="{9AB334F8-ACC8-46C0-B331-57C95A94F222}" destId="{3D556BD6-2B7C-41AD-9F07-A038F3059843}" srcOrd="1" destOrd="0" parTransId="{7BEB1FA5-34E8-4FFA-AE93-F23C6E233BD9}" sibTransId="{9435E92E-DE5D-4B1C-8F12-FAB8811C5E61}"/>
    <dgm:cxn modelId="{EB3D27A5-38FA-454F-A575-5A23EC94C71B}" type="presOf" srcId="{9AB334F8-ACC8-46C0-B331-57C95A94F222}" destId="{7F5925F1-93BF-4D95-B944-928C452B7608}" srcOrd="0" destOrd="0" presId="urn:microsoft.com/office/officeart/2005/8/layout/chevron1"/>
    <dgm:cxn modelId="{13C3356E-811D-460C-BF3A-EE9FACE7EE1C}" srcId="{9AB334F8-ACC8-46C0-B331-57C95A94F222}" destId="{9C767209-943B-480C-B01B-80C5924068D8}" srcOrd="4" destOrd="0" parTransId="{E3FCD237-EB20-4B0F-B4EF-F73C28DF6EDE}" sibTransId="{EB60567E-6785-490F-A132-BABB2A6FBA78}"/>
    <dgm:cxn modelId="{54CC7065-37E7-BA49-9D18-F64CD16F9027}" type="presOf" srcId="{3D556BD6-2B7C-41AD-9F07-A038F3059843}" destId="{D23013EB-42B4-4FDD-B074-145091936854}" srcOrd="0" destOrd="0" presId="urn:microsoft.com/office/officeart/2005/8/layout/chevron1"/>
    <dgm:cxn modelId="{FD1F94B1-DD26-A24D-8F4D-3554D2EACF10}" type="presParOf" srcId="{7F5925F1-93BF-4D95-B944-928C452B7608}" destId="{07F80AF5-AC1D-4F5F-8A80-7DC03E90E343}" srcOrd="0" destOrd="0" presId="urn:microsoft.com/office/officeart/2005/8/layout/chevron1"/>
    <dgm:cxn modelId="{A233A244-2786-D64E-8640-D5AD97D80C73}" type="presParOf" srcId="{7F5925F1-93BF-4D95-B944-928C452B7608}" destId="{4CC1CC6E-04E7-45A3-8D3E-FC476142F1B3}" srcOrd="1" destOrd="0" presId="urn:microsoft.com/office/officeart/2005/8/layout/chevron1"/>
    <dgm:cxn modelId="{31AABCBE-4C79-274A-93B2-AE4C98807825}" type="presParOf" srcId="{7F5925F1-93BF-4D95-B944-928C452B7608}" destId="{D23013EB-42B4-4FDD-B074-145091936854}" srcOrd="2" destOrd="0" presId="urn:microsoft.com/office/officeart/2005/8/layout/chevron1"/>
    <dgm:cxn modelId="{F466BFD8-1A11-A043-B692-FB83DD73A15A}" type="presParOf" srcId="{7F5925F1-93BF-4D95-B944-928C452B7608}" destId="{2A2CC383-E040-46AD-A6C0-6ED2240E1686}" srcOrd="3" destOrd="0" presId="urn:microsoft.com/office/officeart/2005/8/layout/chevron1"/>
    <dgm:cxn modelId="{D4063176-455B-7D4C-8089-1A29F140951F}" type="presParOf" srcId="{7F5925F1-93BF-4D95-B944-928C452B7608}" destId="{E04ED9DA-48F6-468B-BAC4-4014507D23B5}" srcOrd="4" destOrd="0" presId="urn:microsoft.com/office/officeart/2005/8/layout/chevron1"/>
    <dgm:cxn modelId="{55501AC9-2318-B040-86D5-6E3FEF683A3C}" type="presParOf" srcId="{7F5925F1-93BF-4D95-B944-928C452B7608}" destId="{AC1C0605-EDB0-45CF-B0CD-2AB50686EAED}" srcOrd="5" destOrd="0" presId="urn:microsoft.com/office/officeart/2005/8/layout/chevron1"/>
    <dgm:cxn modelId="{F86FC388-14EB-EB40-AD6D-D06ED8556BAD}" type="presParOf" srcId="{7F5925F1-93BF-4D95-B944-928C452B7608}" destId="{2414B239-929C-46A1-B46A-971609DF8A7F}" srcOrd="6" destOrd="0" presId="urn:microsoft.com/office/officeart/2005/8/layout/chevron1"/>
    <dgm:cxn modelId="{013FBA1D-1A1D-A047-9957-DDE4E4910078}" type="presParOf" srcId="{7F5925F1-93BF-4D95-B944-928C452B7608}" destId="{61C43777-129F-456A-B9AE-B494E94C58FC}" srcOrd="7" destOrd="0" presId="urn:microsoft.com/office/officeart/2005/8/layout/chevron1"/>
    <dgm:cxn modelId="{FDC9F339-3059-5945-A45E-F74688F02ABE}" type="presParOf" srcId="{7F5925F1-93BF-4D95-B944-928C452B7608}" destId="{3980EC25-2E56-4E51-BB30-2DC00F8AA9C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BDACE6-F447-4B0B-9105-EB7D95C5369D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A3C13CA-D9DE-46AD-A9C5-1E5499881834}">
      <dgm:prSet phldrT="[Text]" custT="1"/>
      <dgm:spPr/>
      <dgm:t>
        <a:bodyPr/>
        <a:lstStyle/>
        <a:p>
          <a:r>
            <a:rPr lang="en-US" sz="2000" dirty="0"/>
            <a:t>Firewalls</a:t>
          </a:r>
          <a:endParaRPr lang="en-US" sz="2400" dirty="0"/>
        </a:p>
      </dgm:t>
    </dgm:pt>
    <dgm:pt modelId="{70BE658D-BE1B-4BB2-BEB2-F7CCF06A3B65}" type="parTrans" cxnId="{38372A67-3757-4E35-B9F4-29626E90BEA6}">
      <dgm:prSet/>
      <dgm:spPr/>
      <dgm:t>
        <a:bodyPr/>
        <a:lstStyle/>
        <a:p>
          <a:endParaRPr lang="en-US"/>
        </a:p>
      </dgm:t>
    </dgm:pt>
    <dgm:pt modelId="{E326FEC7-913E-4E6C-9360-2F30F6A275BB}" type="sibTrans" cxnId="{38372A67-3757-4E35-B9F4-29626E90BEA6}">
      <dgm:prSet/>
      <dgm:spPr/>
      <dgm:t>
        <a:bodyPr/>
        <a:lstStyle/>
        <a:p>
          <a:endParaRPr lang="en-US"/>
        </a:p>
      </dgm:t>
    </dgm:pt>
    <dgm:pt modelId="{E80D0FCC-313B-4990-8C60-065514AF370E}">
      <dgm:prSet phldrT="[Text]" custT="1"/>
      <dgm:spPr/>
      <dgm:t>
        <a:bodyPr/>
        <a:lstStyle/>
        <a:p>
          <a:r>
            <a:rPr lang="en-US" sz="2000" dirty="0"/>
            <a:t>Desktop Protection</a:t>
          </a:r>
        </a:p>
        <a:p>
          <a:r>
            <a:rPr lang="en-US" sz="1800" i="1" dirty="0"/>
            <a:t> (Antivirus, Antimalware)</a:t>
          </a:r>
        </a:p>
      </dgm:t>
    </dgm:pt>
    <dgm:pt modelId="{1B993294-A4EE-4F7F-8157-A05697A4216F}" type="parTrans" cxnId="{E443A556-0793-49B2-98D0-4AA0DAF0C100}">
      <dgm:prSet/>
      <dgm:spPr/>
      <dgm:t>
        <a:bodyPr/>
        <a:lstStyle/>
        <a:p>
          <a:endParaRPr lang="en-US"/>
        </a:p>
      </dgm:t>
    </dgm:pt>
    <dgm:pt modelId="{293BFA0E-FDCC-4E50-8909-C0A64C55F24D}" type="sibTrans" cxnId="{E443A556-0793-49B2-98D0-4AA0DAF0C100}">
      <dgm:prSet/>
      <dgm:spPr/>
      <dgm:t>
        <a:bodyPr/>
        <a:lstStyle/>
        <a:p>
          <a:endParaRPr lang="en-US"/>
        </a:p>
      </dgm:t>
    </dgm:pt>
    <dgm:pt modelId="{BE5A649B-7CFC-4AA9-A47E-51BE9DDA7535}">
      <dgm:prSet phldrT="[Text]" custT="1"/>
      <dgm:spPr/>
      <dgm:t>
        <a:bodyPr/>
        <a:lstStyle/>
        <a:p>
          <a:r>
            <a:rPr lang="en-US" sz="2000" dirty="0"/>
            <a:t>Encryption</a:t>
          </a:r>
          <a:endParaRPr lang="en-US" sz="2400" dirty="0"/>
        </a:p>
        <a:p>
          <a:r>
            <a:rPr lang="en-US" sz="1800" i="1" dirty="0"/>
            <a:t> (Devices &amp; Email)</a:t>
          </a:r>
        </a:p>
      </dgm:t>
    </dgm:pt>
    <dgm:pt modelId="{A310F903-5DAF-4F3B-A061-0398A9C758D0}" type="parTrans" cxnId="{DC6F3EEF-851A-446D-8960-258563DC399D}">
      <dgm:prSet/>
      <dgm:spPr/>
      <dgm:t>
        <a:bodyPr/>
        <a:lstStyle/>
        <a:p>
          <a:endParaRPr lang="en-US"/>
        </a:p>
      </dgm:t>
    </dgm:pt>
    <dgm:pt modelId="{32966428-F1BE-4CF5-86A1-5D366250889D}" type="sibTrans" cxnId="{DC6F3EEF-851A-446D-8960-258563DC399D}">
      <dgm:prSet/>
      <dgm:spPr/>
      <dgm:t>
        <a:bodyPr/>
        <a:lstStyle/>
        <a:p>
          <a:endParaRPr lang="en-US"/>
        </a:p>
      </dgm:t>
    </dgm:pt>
    <dgm:pt modelId="{ED2D0BE0-BEC4-44CA-B6A2-0AE512F1DD73}">
      <dgm:prSet phldrT="[Text]" custT="1"/>
      <dgm:spPr/>
      <dgm:t>
        <a:bodyPr/>
        <a:lstStyle/>
        <a:p>
          <a:r>
            <a:rPr lang="en-US" sz="2000" dirty="0"/>
            <a:t>Backups</a:t>
          </a:r>
          <a:r>
            <a:rPr lang="en-US" sz="2400" dirty="0"/>
            <a:t> </a:t>
          </a:r>
        </a:p>
        <a:p>
          <a:r>
            <a:rPr lang="en-US" sz="1800" i="1" dirty="0"/>
            <a:t>(Online, Offsite, Archive)</a:t>
          </a:r>
        </a:p>
      </dgm:t>
    </dgm:pt>
    <dgm:pt modelId="{1E7DB3E2-ABB2-44B5-A942-4DE5CE2DA63D}" type="parTrans" cxnId="{91408114-8452-48E2-B1E6-8D8EC0FDE55E}">
      <dgm:prSet/>
      <dgm:spPr/>
      <dgm:t>
        <a:bodyPr/>
        <a:lstStyle/>
        <a:p>
          <a:endParaRPr lang="en-US"/>
        </a:p>
      </dgm:t>
    </dgm:pt>
    <dgm:pt modelId="{A3006B34-5A4B-4A56-9870-38B81760E51A}" type="sibTrans" cxnId="{91408114-8452-48E2-B1E6-8D8EC0FDE55E}">
      <dgm:prSet/>
      <dgm:spPr/>
      <dgm:t>
        <a:bodyPr/>
        <a:lstStyle/>
        <a:p>
          <a:endParaRPr lang="en-US"/>
        </a:p>
      </dgm:t>
    </dgm:pt>
    <dgm:pt modelId="{12B2A199-5348-4B96-9845-AAD90B745C90}" type="pres">
      <dgm:prSet presAssocID="{27BDACE6-F447-4B0B-9105-EB7D95C536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4E91DF-3B71-4A8B-B8D4-86341E58E778}" type="pres">
      <dgm:prSet presAssocID="{2A3C13CA-D9DE-46AD-A9C5-1E54998818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D0493-275A-4A90-96F3-08C5B2D3EC45}" type="pres">
      <dgm:prSet presAssocID="{E326FEC7-913E-4E6C-9360-2F30F6A275BB}" presName="sibTrans" presStyleCnt="0"/>
      <dgm:spPr/>
    </dgm:pt>
    <dgm:pt modelId="{F72E1C3B-F90E-4522-B382-7E5122070B6F}" type="pres">
      <dgm:prSet presAssocID="{E80D0FCC-313B-4990-8C60-065514AF37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15115-B6EF-41C8-811F-4C152BFA7374}" type="pres">
      <dgm:prSet presAssocID="{293BFA0E-FDCC-4E50-8909-C0A64C55F24D}" presName="sibTrans" presStyleCnt="0"/>
      <dgm:spPr/>
    </dgm:pt>
    <dgm:pt modelId="{28D19337-201A-48A7-B0BD-35BFA107E31A}" type="pres">
      <dgm:prSet presAssocID="{BE5A649B-7CFC-4AA9-A47E-51BE9DDA75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06296-F438-4CC5-BC09-0839EB30375B}" type="pres">
      <dgm:prSet presAssocID="{32966428-F1BE-4CF5-86A1-5D366250889D}" presName="sibTrans" presStyleCnt="0"/>
      <dgm:spPr/>
    </dgm:pt>
    <dgm:pt modelId="{21EFE8BD-B1B1-484E-B4DA-92012DB24884}" type="pres">
      <dgm:prSet presAssocID="{ED2D0BE0-BEC4-44CA-B6A2-0AE512F1DD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C7DA5D-1D51-3F4C-9B80-4EA27099AC98}" type="presOf" srcId="{2A3C13CA-D9DE-46AD-A9C5-1E5499881834}" destId="{1D4E91DF-3B71-4A8B-B8D4-86341E58E778}" srcOrd="0" destOrd="0" presId="urn:microsoft.com/office/officeart/2005/8/layout/default"/>
    <dgm:cxn modelId="{F637F33A-51CA-9F4D-B8EB-E0AEE6EC6E8F}" type="presOf" srcId="{ED2D0BE0-BEC4-44CA-B6A2-0AE512F1DD73}" destId="{21EFE8BD-B1B1-484E-B4DA-92012DB24884}" srcOrd="0" destOrd="0" presId="urn:microsoft.com/office/officeart/2005/8/layout/default"/>
    <dgm:cxn modelId="{38372A67-3757-4E35-B9F4-29626E90BEA6}" srcId="{27BDACE6-F447-4B0B-9105-EB7D95C5369D}" destId="{2A3C13CA-D9DE-46AD-A9C5-1E5499881834}" srcOrd="0" destOrd="0" parTransId="{70BE658D-BE1B-4BB2-BEB2-F7CCF06A3B65}" sibTransId="{E326FEC7-913E-4E6C-9360-2F30F6A275BB}"/>
    <dgm:cxn modelId="{E443A556-0793-49B2-98D0-4AA0DAF0C100}" srcId="{27BDACE6-F447-4B0B-9105-EB7D95C5369D}" destId="{E80D0FCC-313B-4990-8C60-065514AF370E}" srcOrd="1" destOrd="0" parTransId="{1B993294-A4EE-4F7F-8157-A05697A4216F}" sibTransId="{293BFA0E-FDCC-4E50-8909-C0A64C55F24D}"/>
    <dgm:cxn modelId="{C4358447-41B0-EF40-BF50-6A43E2C48317}" type="presOf" srcId="{BE5A649B-7CFC-4AA9-A47E-51BE9DDA7535}" destId="{28D19337-201A-48A7-B0BD-35BFA107E31A}" srcOrd="0" destOrd="0" presId="urn:microsoft.com/office/officeart/2005/8/layout/default"/>
    <dgm:cxn modelId="{D8088792-C2CB-3643-8635-586AF3DB897F}" type="presOf" srcId="{27BDACE6-F447-4B0B-9105-EB7D95C5369D}" destId="{12B2A199-5348-4B96-9845-AAD90B745C90}" srcOrd="0" destOrd="0" presId="urn:microsoft.com/office/officeart/2005/8/layout/default"/>
    <dgm:cxn modelId="{91408114-8452-48E2-B1E6-8D8EC0FDE55E}" srcId="{27BDACE6-F447-4B0B-9105-EB7D95C5369D}" destId="{ED2D0BE0-BEC4-44CA-B6A2-0AE512F1DD73}" srcOrd="3" destOrd="0" parTransId="{1E7DB3E2-ABB2-44B5-A942-4DE5CE2DA63D}" sibTransId="{A3006B34-5A4B-4A56-9870-38B81760E51A}"/>
    <dgm:cxn modelId="{04140018-9AAA-524F-8290-3BC200EAF344}" type="presOf" srcId="{E80D0FCC-313B-4990-8C60-065514AF370E}" destId="{F72E1C3B-F90E-4522-B382-7E5122070B6F}" srcOrd="0" destOrd="0" presId="urn:microsoft.com/office/officeart/2005/8/layout/default"/>
    <dgm:cxn modelId="{DC6F3EEF-851A-446D-8960-258563DC399D}" srcId="{27BDACE6-F447-4B0B-9105-EB7D95C5369D}" destId="{BE5A649B-7CFC-4AA9-A47E-51BE9DDA7535}" srcOrd="2" destOrd="0" parTransId="{A310F903-5DAF-4F3B-A061-0398A9C758D0}" sibTransId="{32966428-F1BE-4CF5-86A1-5D366250889D}"/>
    <dgm:cxn modelId="{FC00B7E1-18AC-F843-BA04-986870632307}" type="presParOf" srcId="{12B2A199-5348-4B96-9845-AAD90B745C90}" destId="{1D4E91DF-3B71-4A8B-B8D4-86341E58E778}" srcOrd="0" destOrd="0" presId="urn:microsoft.com/office/officeart/2005/8/layout/default"/>
    <dgm:cxn modelId="{0EA6A809-5EE5-B74A-BE20-AC70422D54B5}" type="presParOf" srcId="{12B2A199-5348-4B96-9845-AAD90B745C90}" destId="{B7FD0493-275A-4A90-96F3-08C5B2D3EC45}" srcOrd="1" destOrd="0" presId="urn:microsoft.com/office/officeart/2005/8/layout/default"/>
    <dgm:cxn modelId="{F22474E7-A523-2644-AE4D-B8C2EBE4BF82}" type="presParOf" srcId="{12B2A199-5348-4B96-9845-AAD90B745C90}" destId="{F72E1C3B-F90E-4522-B382-7E5122070B6F}" srcOrd="2" destOrd="0" presId="urn:microsoft.com/office/officeart/2005/8/layout/default"/>
    <dgm:cxn modelId="{08BBB34A-6CE4-764F-938B-32B998214F48}" type="presParOf" srcId="{12B2A199-5348-4B96-9845-AAD90B745C90}" destId="{BD715115-B6EF-41C8-811F-4C152BFA7374}" srcOrd="3" destOrd="0" presId="urn:microsoft.com/office/officeart/2005/8/layout/default"/>
    <dgm:cxn modelId="{779AC523-A5CE-4447-BAFA-21BF1E886130}" type="presParOf" srcId="{12B2A199-5348-4B96-9845-AAD90B745C90}" destId="{28D19337-201A-48A7-B0BD-35BFA107E31A}" srcOrd="4" destOrd="0" presId="urn:microsoft.com/office/officeart/2005/8/layout/default"/>
    <dgm:cxn modelId="{0741C254-6E6C-764B-9F99-0CA61784F91B}" type="presParOf" srcId="{12B2A199-5348-4B96-9845-AAD90B745C90}" destId="{0CC06296-F438-4CC5-BC09-0839EB30375B}" srcOrd="5" destOrd="0" presId="urn:microsoft.com/office/officeart/2005/8/layout/default"/>
    <dgm:cxn modelId="{1AFA69FB-B069-1A4D-B9A9-E2338F3B7F72}" type="presParOf" srcId="{12B2A199-5348-4B96-9845-AAD90B745C90}" destId="{21EFE8BD-B1B1-484E-B4DA-92012DB2488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65DF36-B9D1-4226-97C2-8D18E536636C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19D4A4C-C7E1-4A7B-A403-61618F00C91C}">
      <dgm:prSet phldrT="[Text]"/>
      <dgm:spPr/>
      <dgm:t>
        <a:bodyPr/>
        <a:lstStyle/>
        <a:p>
          <a:r>
            <a:rPr lang="en-US" dirty="0"/>
            <a:t>Create a culture of security.</a:t>
          </a:r>
        </a:p>
      </dgm:t>
    </dgm:pt>
    <dgm:pt modelId="{763CFE39-CBCB-4EE7-927C-C7C3F044A737}" type="parTrans" cxnId="{E622C70D-1A32-4B5C-B9C1-95FEA6E387BE}">
      <dgm:prSet/>
      <dgm:spPr/>
      <dgm:t>
        <a:bodyPr/>
        <a:lstStyle/>
        <a:p>
          <a:endParaRPr lang="en-US"/>
        </a:p>
      </dgm:t>
    </dgm:pt>
    <dgm:pt modelId="{759E790C-40C8-45D8-910B-5EDFA2E51DDA}" type="sibTrans" cxnId="{E622C70D-1A32-4B5C-B9C1-95FEA6E387BE}">
      <dgm:prSet/>
      <dgm:spPr/>
      <dgm:t>
        <a:bodyPr/>
        <a:lstStyle/>
        <a:p>
          <a:endParaRPr lang="en-US"/>
        </a:p>
      </dgm:t>
    </dgm:pt>
    <dgm:pt modelId="{4C6308ED-7108-4961-94E5-41E3576F1D86}">
      <dgm:prSet phldrT="[Text]"/>
      <dgm:spPr/>
      <dgm:t>
        <a:bodyPr/>
        <a:lstStyle/>
        <a:p>
          <a:r>
            <a:rPr lang="en-US" dirty="0"/>
            <a:t>Provide ongoing reminders</a:t>
          </a:r>
        </a:p>
      </dgm:t>
    </dgm:pt>
    <dgm:pt modelId="{CB81890A-541C-4DE3-9A94-26650FF71255}" type="parTrans" cxnId="{62E5715E-95D9-4BC7-9D69-5572C9945344}">
      <dgm:prSet/>
      <dgm:spPr/>
      <dgm:t>
        <a:bodyPr/>
        <a:lstStyle/>
        <a:p>
          <a:endParaRPr lang="en-US"/>
        </a:p>
      </dgm:t>
    </dgm:pt>
    <dgm:pt modelId="{420A502E-3FFA-44AB-B630-38999C4D1984}" type="sibTrans" cxnId="{62E5715E-95D9-4BC7-9D69-5572C9945344}">
      <dgm:prSet/>
      <dgm:spPr/>
      <dgm:t>
        <a:bodyPr/>
        <a:lstStyle/>
        <a:p>
          <a:endParaRPr lang="en-US"/>
        </a:p>
      </dgm:t>
    </dgm:pt>
    <dgm:pt modelId="{0B8531C4-FAE9-44E1-B72E-6304C100415D}">
      <dgm:prSet phldrT="[Text]"/>
      <dgm:spPr/>
      <dgm:t>
        <a:bodyPr/>
        <a:lstStyle/>
        <a:p>
          <a:r>
            <a:rPr lang="en-US" dirty="0"/>
            <a:t>Audit compliance</a:t>
          </a:r>
        </a:p>
      </dgm:t>
    </dgm:pt>
    <dgm:pt modelId="{A84DBDDB-1268-4C76-9795-45BBB3567AFB}" type="parTrans" cxnId="{561F61FA-B964-45A7-A5A1-661A57AC2E67}">
      <dgm:prSet/>
      <dgm:spPr/>
      <dgm:t>
        <a:bodyPr/>
        <a:lstStyle/>
        <a:p>
          <a:endParaRPr lang="en-US"/>
        </a:p>
      </dgm:t>
    </dgm:pt>
    <dgm:pt modelId="{0E87FE12-E058-4F32-B4BD-7FC5266C21A9}" type="sibTrans" cxnId="{561F61FA-B964-45A7-A5A1-661A57AC2E67}">
      <dgm:prSet/>
      <dgm:spPr/>
      <dgm:t>
        <a:bodyPr/>
        <a:lstStyle/>
        <a:p>
          <a:endParaRPr lang="en-US"/>
        </a:p>
      </dgm:t>
    </dgm:pt>
    <dgm:pt modelId="{E68C5583-CC55-4D83-852C-7D47D5D3AE41}">
      <dgm:prSet phldrT="[Text]"/>
      <dgm:spPr/>
      <dgm:t>
        <a:bodyPr/>
        <a:lstStyle/>
        <a:p>
          <a:r>
            <a:rPr lang="en-US" b="0" i="0" dirty="0"/>
            <a:t>Assess security awareness</a:t>
          </a:r>
          <a:endParaRPr lang="en-US" dirty="0"/>
        </a:p>
      </dgm:t>
    </dgm:pt>
    <dgm:pt modelId="{F632865D-4D9D-4661-B61C-B2EABEB74A9A}" type="parTrans" cxnId="{C74AE84B-518A-4953-A29E-32B786402932}">
      <dgm:prSet/>
      <dgm:spPr/>
      <dgm:t>
        <a:bodyPr/>
        <a:lstStyle/>
        <a:p>
          <a:endParaRPr lang="en-US"/>
        </a:p>
      </dgm:t>
    </dgm:pt>
    <dgm:pt modelId="{073E2E9E-DC26-44F0-ABF5-F458389148FA}" type="sibTrans" cxnId="{C74AE84B-518A-4953-A29E-32B786402932}">
      <dgm:prSet/>
      <dgm:spPr/>
      <dgm:t>
        <a:bodyPr/>
        <a:lstStyle/>
        <a:p>
          <a:endParaRPr lang="en-US"/>
        </a:p>
      </dgm:t>
    </dgm:pt>
    <dgm:pt modelId="{64993789-FA3F-42CA-A45B-C0663FC83AAF}">
      <dgm:prSet phldrT="[Text]"/>
      <dgm:spPr/>
      <dgm:t>
        <a:bodyPr/>
        <a:lstStyle/>
        <a:p>
          <a:r>
            <a:rPr lang="en-US" b="0" i="0" dirty="0"/>
            <a:t>Review and revise your policies and processes</a:t>
          </a:r>
          <a:endParaRPr lang="en-US" dirty="0"/>
        </a:p>
      </dgm:t>
    </dgm:pt>
    <dgm:pt modelId="{3B1E3401-AD18-455D-99FC-EA20F5EF218A}" type="parTrans" cxnId="{D3E96689-36C2-4E08-A78F-1D66DD822409}">
      <dgm:prSet/>
      <dgm:spPr/>
      <dgm:t>
        <a:bodyPr/>
        <a:lstStyle/>
        <a:p>
          <a:endParaRPr lang="en-US"/>
        </a:p>
      </dgm:t>
    </dgm:pt>
    <dgm:pt modelId="{42CB8671-8554-4D1F-8C57-637960BAFC4A}" type="sibTrans" cxnId="{D3E96689-36C2-4E08-A78F-1D66DD822409}">
      <dgm:prSet/>
      <dgm:spPr/>
      <dgm:t>
        <a:bodyPr/>
        <a:lstStyle/>
        <a:p>
          <a:endParaRPr lang="en-US"/>
        </a:p>
      </dgm:t>
    </dgm:pt>
    <dgm:pt modelId="{A98E82AB-D995-4814-8C3B-C002C86251BE}" type="pres">
      <dgm:prSet presAssocID="{BD65DF36-B9D1-4226-97C2-8D18E53663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CDD01-059C-40D3-B7A2-628BEE5BBD43}" type="pres">
      <dgm:prSet presAssocID="{419D4A4C-C7E1-4A7B-A403-61618F00C9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A9847-760A-4DC2-81DB-D0C4275368AA}" type="pres">
      <dgm:prSet presAssocID="{759E790C-40C8-45D8-910B-5EDFA2E51DDA}" presName="sibTrans" presStyleCnt="0"/>
      <dgm:spPr/>
    </dgm:pt>
    <dgm:pt modelId="{1A5365B2-12E7-4196-B691-4C4A67361098}" type="pres">
      <dgm:prSet presAssocID="{4C6308ED-7108-4961-94E5-41E3576F1D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FF5BD-037B-4B2A-8F88-43645C9B9B74}" type="pres">
      <dgm:prSet presAssocID="{420A502E-3FFA-44AB-B630-38999C4D1984}" presName="sibTrans" presStyleCnt="0"/>
      <dgm:spPr/>
    </dgm:pt>
    <dgm:pt modelId="{38B31EDF-6B8A-4A71-8F56-37EA49ED8CBC}" type="pres">
      <dgm:prSet presAssocID="{0B8531C4-FAE9-44E1-B72E-6304C10041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176B4-A0B9-4D35-82D4-146FE52706A4}" type="pres">
      <dgm:prSet presAssocID="{0E87FE12-E058-4F32-B4BD-7FC5266C21A9}" presName="sibTrans" presStyleCnt="0"/>
      <dgm:spPr/>
    </dgm:pt>
    <dgm:pt modelId="{49FFE2E1-1852-463C-A16C-0FF00D8C6BB4}" type="pres">
      <dgm:prSet presAssocID="{E68C5583-CC55-4D83-852C-7D47D5D3AE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EA186-3BBE-4A58-ABBC-4A9E986D37FF}" type="pres">
      <dgm:prSet presAssocID="{073E2E9E-DC26-44F0-ABF5-F458389148FA}" presName="sibTrans" presStyleCnt="0"/>
      <dgm:spPr/>
    </dgm:pt>
    <dgm:pt modelId="{39023DF2-431C-4B7C-90C8-5794D95FB7A6}" type="pres">
      <dgm:prSet presAssocID="{64993789-FA3F-42CA-A45B-C0663FC83A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5715E-95D9-4BC7-9D69-5572C9945344}" srcId="{BD65DF36-B9D1-4226-97C2-8D18E536636C}" destId="{4C6308ED-7108-4961-94E5-41E3576F1D86}" srcOrd="1" destOrd="0" parTransId="{CB81890A-541C-4DE3-9A94-26650FF71255}" sibTransId="{420A502E-3FFA-44AB-B630-38999C4D1984}"/>
    <dgm:cxn modelId="{4797F41B-94CD-B443-A120-6BFCAA570A38}" type="presOf" srcId="{64993789-FA3F-42CA-A45B-C0663FC83AAF}" destId="{39023DF2-431C-4B7C-90C8-5794D95FB7A6}" srcOrd="0" destOrd="0" presId="urn:microsoft.com/office/officeart/2005/8/layout/default"/>
    <dgm:cxn modelId="{561F61FA-B964-45A7-A5A1-661A57AC2E67}" srcId="{BD65DF36-B9D1-4226-97C2-8D18E536636C}" destId="{0B8531C4-FAE9-44E1-B72E-6304C100415D}" srcOrd="2" destOrd="0" parTransId="{A84DBDDB-1268-4C76-9795-45BBB3567AFB}" sibTransId="{0E87FE12-E058-4F32-B4BD-7FC5266C21A9}"/>
    <dgm:cxn modelId="{08165D2F-1351-8849-A6F9-16956EB657F9}" type="presOf" srcId="{E68C5583-CC55-4D83-852C-7D47D5D3AE41}" destId="{49FFE2E1-1852-463C-A16C-0FF00D8C6BB4}" srcOrd="0" destOrd="0" presId="urn:microsoft.com/office/officeart/2005/8/layout/default"/>
    <dgm:cxn modelId="{CB83DB5B-3772-1444-A6D0-049A91812D1E}" type="presOf" srcId="{BD65DF36-B9D1-4226-97C2-8D18E536636C}" destId="{A98E82AB-D995-4814-8C3B-C002C86251BE}" srcOrd="0" destOrd="0" presId="urn:microsoft.com/office/officeart/2005/8/layout/default"/>
    <dgm:cxn modelId="{E622C70D-1A32-4B5C-B9C1-95FEA6E387BE}" srcId="{BD65DF36-B9D1-4226-97C2-8D18E536636C}" destId="{419D4A4C-C7E1-4A7B-A403-61618F00C91C}" srcOrd="0" destOrd="0" parTransId="{763CFE39-CBCB-4EE7-927C-C7C3F044A737}" sibTransId="{759E790C-40C8-45D8-910B-5EDFA2E51DDA}"/>
    <dgm:cxn modelId="{6ABCD71F-3F21-4B49-90DB-CFBC6635526A}" type="presOf" srcId="{0B8531C4-FAE9-44E1-B72E-6304C100415D}" destId="{38B31EDF-6B8A-4A71-8F56-37EA49ED8CBC}" srcOrd="0" destOrd="0" presId="urn:microsoft.com/office/officeart/2005/8/layout/default"/>
    <dgm:cxn modelId="{CFFDCEDF-31E5-0844-BA5F-4BD1E6650239}" type="presOf" srcId="{419D4A4C-C7E1-4A7B-A403-61618F00C91C}" destId="{987CDD01-059C-40D3-B7A2-628BEE5BBD43}" srcOrd="0" destOrd="0" presId="urn:microsoft.com/office/officeart/2005/8/layout/default"/>
    <dgm:cxn modelId="{A1C6EB5C-F00F-AF47-8AA9-8BBF313EFC30}" type="presOf" srcId="{4C6308ED-7108-4961-94E5-41E3576F1D86}" destId="{1A5365B2-12E7-4196-B691-4C4A67361098}" srcOrd="0" destOrd="0" presId="urn:microsoft.com/office/officeart/2005/8/layout/default"/>
    <dgm:cxn modelId="{C74AE84B-518A-4953-A29E-32B786402932}" srcId="{BD65DF36-B9D1-4226-97C2-8D18E536636C}" destId="{E68C5583-CC55-4D83-852C-7D47D5D3AE41}" srcOrd="3" destOrd="0" parTransId="{F632865D-4D9D-4661-B61C-B2EABEB74A9A}" sibTransId="{073E2E9E-DC26-44F0-ABF5-F458389148FA}"/>
    <dgm:cxn modelId="{D3E96689-36C2-4E08-A78F-1D66DD822409}" srcId="{BD65DF36-B9D1-4226-97C2-8D18E536636C}" destId="{64993789-FA3F-42CA-A45B-C0663FC83AAF}" srcOrd="4" destOrd="0" parTransId="{3B1E3401-AD18-455D-99FC-EA20F5EF218A}" sibTransId="{42CB8671-8554-4D1F-8C57-637960BAFC4A}"/>
    <dgm:cxn modelId="{2F8A7C3C-AE1B-0045-A156-FF0DFC982373}" type="presParOf" srcId="{A98E82AB-D995-4814-8C3B-C002C86251BE}" destId="{987CDD01-059C-40D3-B7A2-628BEE5BBD43}" srcOrd="0" destOrd="0" presId="urn:microsoft.com/office/officeart/2005/8/layout/default"/>
    <dgm:cxn modelId="{EA511FD2-94F5-9F42-B1E7-290B07E7EFDF}" type="presParOf" srcId="{A98E82AB-D995-4814-8C3B-C002C86251BE}" destId="{3B3A9847-760A-4DC2-81DB-D0C4275368AA}" srcOrd="1" destOrd="0" presId="urn:microsoft.com/office/officeart/2005/8/layout/default"/>
    <dgm:cxn modelId="{9A8AB3F9-EA9F-3C45-8FB6-27A474105697}" type="presParOf" srcId="{A98E82AB-D995-4814-8C3B-C002C86251BE}" destId="{1A5365B2-12E7-4196-B691-4C4A67361098}" srcOrd="2" destOrd="0" presId="urn:microsoft.com/office/officeart/2005/8/layout/default"/>
    <dgm:cxn modelId="{BA9F1FAC-8D76-7A49-BA08-AB79D06FCC3D}" type="presParOf" srcId="{A98E82AB-D995-4814-8C3B-C002C86251BE}" destId="{2D3FF5BD-037B-4B2A-8F88-43645C9B9B74}" srcOrd="3" destOrd="0" presId="urn:microsoft.com/office/officeart/2005/8/layout/default"/>
    <dgm:cxn modelId="{22EEE0E4-EB60-3D41-8180-6BAF678FC5BB}" type="presParOf" srcId="{A98E82AB-D995-4814-8C3B-C002C86251BE}" destId="{38B31EDF-6B8A-4A71-8F56-37EA49ED8CBC}" srcOrd="4" destOrd="0" presId="urn:microsoft.com/office/officeart/2005/8/layout/default"/>
    <dgm:cxn modelId="{49DF84CA-FCE0-D44B-A387-63F787C1EBC1}" type="presParOf" srcId="{A98E82AB-D995-4814-8C3B-C002C86251BE}" destId="{7BD176B4-A0B9-4D35-82D4-146FE52706A4}" srcOrd="5" destOrd="0" presId="urn:microsoft.com/office/officeart/2005/8/layout/default"/>
    <dgm:cxn modelId="{83AD1D75-040A-3A4D-884A-38F0291FC7C4}" type="presParOf" srcId="{A98E82AB-D995-4814-8C3B-C002C86251BE}" destId="{49FFE2E1-1852-463C-A16C-0FF00D8C6BB4}" srcOrd="6" destOrd="0" presId="urn:microsoft.com/office/officeart/2005/8/layout/default"/>
    <dgm:cxn modelId="{9BB3D98A-FB90-1C49-949B-C1C53EAD11AC}" type="presParOf" srcId="{A98E82AB-D995-4814-8C3B-C002C86251BE}" destId="{032EA186-3BBE-4A58-ABBC-4A9E986D37FF}" srcOrd="7" destOrd="0" presId="urn:microsoft.com/office/officeart/2005/8/layout/default"/>
    <dgm:cxn modelId="{8A046023-DA95-AA4D-92AD-A0CAEBCA8453}" type="presParOf" srcId="{A98E82AB-D995-4814-8C3B-C002C86251BE}" destId="{39023DF2-431C-4B7C-90C8-5794D95FB7A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3F3736-084B-49C9-8871-D2310159F4E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</dgm:pt>
    <dgm:pt modelId="{96381A98-FDFC-4EE6-882A-C171C9863164}">
      <dgm:prSet phldrT="[Text]" custT="1"/>
      <dgm:spPr/>
      <dgm:t>
        <a:bodyPr/>
        <a:lstStyle/>
        <a:p>
          <a:r>
            <a:rPr lang="en-US" sz="2100" dirty="0"/>
            <a:t>1 </a:t>
          </a:r>
          <a:r>
            <a:rPr lang="en-US" sz="2100" dirty="0" smtClean="0"/>
            <a:t>- Don't assume your IT environment is protected </a:t>
          </a:r>
          <a:endParaRPr lang="en-US" sz="2100" dirty="0"/>
        </a:p>
      </dgm:t>
    </dgm:pt>
    <dgm:pt modelId="{1FFE26F0-295E-4D41-8CB5-9FB05AE6E69F}" type="parTrans" cxnId="{CFB75E3F-2EA4-4376-B5B4-DC69D1F064AF}">
      <dgm:prSet/>
      <dgm:spPr/>
      <dgm:t>
        <a:bodyPr/>
        <a:lstStyle/>
        <a:p>
          <a:endParaRPr lang="en-US"/>
        </a:p>
      </dgm:t>
    </dgm:pt>
    <dgm:pt modelId="{6ABB5B23-732F-4480-A403-C5999031CECB}" type="sibTrans" cxnId="{CFB75E3F-2EA4-4376-B5B4-DC69D1F064AF}">
      <dgm:prSet/>
      <dgm:spPr/>
      <dgm:t>
        <a:bodyPr/>
        <a:lstStyle/>
        <a:p>
          <a:endParaRPr lang="en-US"/>
        </a:p>
      </dgm:t>
    </dgm:pt>
    <dgm:pt modelId="{4B3F3FEE-4107-4822-9938-DB1DA4860B6F}">
      <dgm:prSet phldrT="[Text]" custT="1"/>
      <dgm:spPr/>
      <dgm:t>
        <a:bodyPr/>
        <a:lstStyle/>
        <a:p>
          <a:r>
            <a:rPr lang="en-US" sz="2100" dirty="0"/>
            <a:t>2 </a:t>
          </a:r>
          <a:r>
            <a:rPr lang="mr-IN" sz="2100" dirty="0" smtClean="0"/>
            <a:t>–</a:t>
          </a:r>
          <a:r>
            <a:rPr lang="en-US" sz="2100" dirty="0" smtClean="0"/>
            <a:t> Following good practices requires leadership</a:t>
          </a:r>
          <a:endParaRPr lang="en-US" sz="2100" dirty="0"/>
        </a:p>
      </dgm:t>
    </dgm:pt>
    <dgm:pt modelId="{DF99637B-2C78-4838-B1E3-91BF95501661}" type="parTrans" cxnId="{080884F4-F9BA-4246-977B-61A7019BB582}">
      <dgm:prSet/>
      <dgm:spPr/>
      <dgm:t>
        <a:bodyPr/>
        <a:lstStyle/>
        <a:p>
          <a:endParaRPr lang="en-US"/>
        </a:p>
      </dgm:t>
    </dgm:pt>
    <dgm:pt modelId="{F338BDAF-61DF-494B-9859-CFD4855FBED0}" type="sibTrans" cxnId="{080884F4-F9BA-4246-977B-61A7019BB582}">
      <dgm:prSet/>
      <dgm:spPr/>
      <dgm:t>
        <a:bodyPr/>
        <a:lstStyle/>
        <a:p>
          <a:endParaRPr lang="en-US"/>
        </a:p>
      </dgm:t>
    </dgm:pt>
    <dgm:pt modelId="{DABF45AD-0243-4CEE-BD7B-F44C1B23694F}">
      <dgm:prSet phldrT="[Text]" custT="1"/>
      <dgm:spPr/>
      <dgm:t>
        <a:bodyPr/>
        <a:lstStyle/>
        <a:p>
          <a:r>
            <a:rPr lang="en-US" sz="2100" dirty="0"/>
            <a:t>3 </a:t>
          </a:r>
          <a:r>
            <a:rPr lang="mr-IN" sz="2100" dirty="0" smtClean="0"/>
            <a:t>–</a:t>
          </a:r>
          <a:r>
            <a:rPr lang="en-US" sz="2100" dirty="0" smtClean="0"/>
            <a:t> Ask questions and seek understanding</a:t>
          </a:r>
          <a:endParaRPr lang="en-US" sz="2100" dirty="0"/>
        </a:p>
      </dgm:t>
    </dgm:pt>
    <dgm:pt modelId="{A54C2212-67C6-4FCE-ABE7-A3BCC6013ED0}" type="parTrans" cxnId="{9FBFA51E-5F42-429B-A5AB-88ACB6E81C9D}">
      <dgm:prSet/>
      <dgm:spPr/>
      <dgm:t>
        <a:bodyPr/>
        <a:lstStyle/>
        <a:p>
          <a:endParaRPr lang="en-US"/>
        </a:p>
      </dgm:t>
    </dgm:pt>
    <dgm:pt modelId="{7C8F7D40-86F6-45C6-B186-0E73BE366431}" type="sibTrans" cxnId="{9FBFA51E-5F42-429B-A5AB-88ACB6E81C9D}">
      <dgm:prSet/>
      <dgm:spPr/>
      <dgm:t>
        <a:bodyPr/>
        <a:lstStyle/>
        <a:p>
          <a:endParaRPr lang="en-US"/>
        </a:p>
      </dgm:t>
    </dgm:pt>
    <dgm:pt modelId="{372AE134-A21A-44CD-82DB-A6C72843C7ED}">
      <dgm:prSet phldrT="[Text]" custT="1"/>
      <dgm:spPr/>
      <dgm:t>
        <a:bodyPr/>
        <a:lstStyle/>
        <a:p>
          <a:r>
            <a:rPr lang="en-US" sz="2100" dirty="0"/>
            <a:t>4 </a:t>
          </a:r>
          <a:r>
            <a:rPr lang="mr-IN" sz="2100" dirty="0" smtClean="0"/>
            <a:t>–</a:t>
          </a:r>
          <a:r>
            <a:rPr lang="en-US" sz="2100" dirty="0" smtClean="0"/>
            <a:t> Review your IT environment annually</a:t>
          </a:r>
          <a:endParaRPr lang="en-US" sz="2100" dirty="0"/>
        </a:p>
      </dgm:t>
    </dgm:pt>
    <dgm:pt modelId="{7B355E4E-F650-4E6B-8C85-5CC2822DB78B}" type="parTrans" cxnId="{E2974CB5-45AB-478D-91C4-DF3AE15CD1B1}">
      <dgm:prSet/>
      <dgm:spPr/>
      <dgm:t>
        <a:bodyPr/>
        <a:lstStyle/>
        <a:p>
          <a:endParaRPr lang="en-US"/>
        </a:p>
      </dgm:t>
    </dgm:pt>
    <dgm:pt modelId="{ED9D460A-5FD7-45B8-AAA0-B9B0A1803DF3}" type="sibTrans" cxnId="{E2974CB5-45AB-478D-91C4-DF3AE15CD1B1}">
      <dgm:prSet/>
      <dgm:spPr/>
      <dgm:t>
        <a:bodyPr/>
        <a:lstStyle/>
        <a:p>
          <a:endParaRPr lang="en-US" dirty="0"/>
        </a:p>
      </dgm:t>
    </dgm:pt>
    <dgm:pt modelId="{9B0CE401-AD59-4D0C-ADD5-8CC3B7FAE49C}">
      <dgm:prSet phldrT="[Text]" custT="1"/>
      <dgm:spPr/>
      <dgm:t>
        <a:bodyPr/>
        <a:lstStyle/>
        <a:p>
          <a:r>
            <a:rPr lang="en-US" sz="2100" dirty="0"/>
            <a:t>5 </a:t>
          </a:r>
          <a:r>
            <a:rPr lang="mr-IN" sz="2100" dirty="0" smtClean="0"/>
            <a:t>–</a:t>
          </a:r>
          <a:r>
            <a:rPr lang="en-US" sz="2100" dirty="0" smtClean="0"/>
            <a:t> Know your backup strategy and test the backups</a:t>
          </a:r>
          <a:endParaRPr lang="en-US" sz="2100" dirty="0"/>
        </a:p>
      </dgm:t>
    </dgm:pt>
    <dgm:pt modelId="{52CC9CBA-1FD0-43AF-B9BD-BDAB6C67D489}" type="parTrans" cxnId="{646CD5B7-B1A3-43EE-AADE-B7768BA3F21D}">
      <dgm:prSet/>
      <dgm:spPr/>
      <dgm:t>
        <a:bodyPr/>
        <a:lstStyle/>
        <a:p>
          <a:endParaRPr lang="en-US"/>
        </a:p>
      </dgm:t>
    </dgm:pt>
    <dgm:pt modelId="{9359A79D-C0AB-4FE1-BE43-0E6A604DED6C}" type="sibTrans" cxnId="{646CD5B7-B1A3-43EE-AADE-B7768BA3F21D}">
      <dgm:prSet/>
      <dgm:spPr/>
      <dgm:t>
        <a:bodyPr/>
        <a:lstStyle/>
        <a:p>
          <a:endParaRPr lang="en-US"/>
        </a:p>
      </dgm:t>
    </dgm:pt>
    <dgm:pt modelId="{10E7AF5F-D81C-49C5-8F8A-C4A236A70BB1}" type="pres">
      <dgm:prSet presAssocID="{CB3F3736-084B-49C9-8871-D2310159F4E9}" presName="outerComposite" presStyleCnt="0">
        <dgm:presLayoutVars>
          <dgm:chMax val="5"/>
          <dgm:dir/>
          <dgm:resizeHandles val="exact"/>
        </dgm:presLayoutVars>
      </dgm:prSet>
      <dgm:spPr/>
    </dgm:pt>
    <dgm:pt modelId="{4DF418E3-0753-44FC-A908-3AD23AED7D6F}" type="pres">
      <dgm:prSet presAssocID="{CB3F3736-084B-49C9-8871-D2310159F4E9}" presName="dummyMaxCanvas" presStyleCnt="0">
        <dgm:presLayoutVars/>
      </dgm:prSet>
      <dgm:spPr/>
    </dgm:pt>
    <dgm:pt modelId="{C4949424-CDF4-48E0-A213-8915387FD4E3}" type="pres">
      <dgm:prSet presAssocID="{CB3F3736-084B-49C9-8871-D2310159F4E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27551-0E38-49CE-865B-B2591D1EA91B}" type="pres">
      <dgm:prSet presAssocID="{CB3F3736-084B-49C9-8871-D2310159F4E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52C04-4E2A-4556-ADCA-D841EEF8F274}" type="pres">
      <dgm:prSet presAssocID="{CB3F3736-084B-49C9-8871-D2310159F4E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79BAC-CA56-4FE5-B2D2-645102DED36D}" type="pres">
      <dgm:prSet presAssocID="{CB3F3736-084B-49C9-8871-D2310159F4E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24844-3F2B-4721-A28F-FE609D22A9B7}" type="pres">
      <dgm:prSet presAssocID="{CB3F3736-084B-49C9-8871-D2310159F4E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A8593-DDF8-42DF-B2DB-5CBB51402A10}" type="pres">
      <dgm:prSet presAssocID="{CB3F3736-084B-49C9-8871-D2310159F4E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B847A-8F2B-4664-8EFF-32EDE94BCA26}" type="pres">
      <dgm:prSet presAssocID="{CB3F3736-084B-49C9-8871-D2310159F4E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6A91A-8A4F-4AAE-8586-D33BE73F4812}" type="pres">
      <dgm:prSet presAssocID="{CB3F3736-084B-49C9-8871-D2310159F4E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62912-0CC4-40EE-B3BE-BC875BDF13F1}" type="pres">
      <dgm:prSet presAssocID="{CB3F3736-084B-49C9-8871-D2310159F4E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FF020-24D3-4356-9064-F5DFA88AC32B}" type="pres">
      <dgm:prSet presAssocID="{CB3F3736-084B-49C9-8871-D2310159F4E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664DE-7F5F-4D81-A878-A82A6CCA7D58}" type="pres">
      <dgm:prSet presAssocID="{CB3F3736-084B-49C9-8871-D2310159F4E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5415D-8281-4BA7-8D45-80D6CA973006}" type="pres">
      <dgm:prSet presAssocID="{CB3F3736-084B-49C9-8871-D2310159F4E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FC1EC-6630-43A6-9C62-5DBA82E571C3}" type="pres">
      <dgm:prSet presAssocID="{CB3F3736-084B-49C9-8871-D2310159F4E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3359C-E3C4-400F-9303-683224093F33}" type="pres">
      <dgm:prSet presAssocID="{CB3F3736-084B-49C9-8871-D2310159F4E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96CB9-4EFF-B94A-A669-2BF9B75D47E8}" type="presOf" srcId="{DABF45AD-0243-4CEE-BD7B-F44C1B23694F}" destId="{7E45415D-8281-4BA7-8D45-80D6CA973006}" srcOrd="1" destOrd="0" presId="urn:microsoft.com/office/officeart/2005/8/layout/vProcess5"/>
    <dgm:cxn modelId="{F829BE30-D140-524B-A60B-C1E05D6941A2}" type="presOf" srcId="{CB3F3736-084B-49C9-8871-D2310159F4E9}" destId="{10E7AF5F-D81C-49C5-8F8A-C4A236A70BB1}" srcOrd="0" destOrd="0" presId="urn:microsoft.com/office/officeart/2005/8/layout/vProcess5"/>
    <dgm:cxn modelId="{32B7BC08-774C-DB4F-B6BC-B68667E7BE1B}" type="presOf" srcId="{96381A98-FDFC-4EE6-882A-C171C9863164}" destId="{C4949424-CDF4-48E0-A213-8915387FD4E3}" srcOrd="0" destOrd="0" presId="urn:microsoft.com/office/officeart/2005/8/layout/vProcess5"/>
    <dgm:cxn modelId="{B1787404-AFA6-A445-9126-CA6F6952D5AA}" type="presOf" srcId="{DABF45AD-0243-4CEE-BD7B-F44C1B23694F}" destId="{D2C52C04-4E2A-4556-ADCA-D841EEF8F274}" srcOrd="0" destOrd="0" presId="urn:microsoft.com/office/officeart/2005/8/layout/vProcess5"/>
    <dgm:cxn modelId="{A390176F-A10F-DA4D-9137-5732AEAF96FC}" type="presOf" srcId="{9B0CE401-AD59-4D0C-ADD5-8CC3B7FAE49C}" destId="{B363359C-E3C4-400F-9303-683224093F33}" srcOrd="1" destOrd="0" presId="urn:microsoft.com/office/officeart/2005/8/layout/vProcess5"/>
    <dgm:cxn modelId="{396036FE-AF56-C44D-A971-3A04892A1FEB}" type="presOf" srcId="{F338BDAF-61DF-494B-9859-CFD4855FBED0}" destId="{E70B847A-8F2B-4664-8EFF-32EDE94BCA26}" srcOrd="0" destOrd="0" presId="urn:microsoft.com/office/officeart/2005/8/layout/vProcess5"/>
    <dgm:cxn modelId="{080884F4-F9BA-4246-977B-61A7019BB582}" srcId="{CB3F3736-084B-49C9-8871-D2310159F4E9}" destId="{4B3F3FEE-4107-4822-9938-DB1DA4860B6F}" srcOrd="1" destOrd="0" parTransId="{DF99637B-2C78-4838-B1E3-91BF95501661}" sibTransId="{F338BDAF-61DF-494B-9859-CFD4855FBED0}"/>
    <dgm:cxn modelId="{3EF7532C-AA55-B047-AF11-EC81425176A1}" type="presOf" srcId="{7C8F7D40-86F6-45C6-B186-0E73BE366431}" destId="{D6F6A91A-8A4F-4AAE-8586-D33BE73F4812}" srcOrd="0" destOrd="0" presId="urn:microsoft.com/office/officeart/2005/8/layout/vProcess5"/>
    <dgm:cxn modelId="{9FBFA51E-5F42-429B-A5AB-88ACB6E81C9D}" srcId="{CB3F3736-084B-49C9-8871-D2310159F4E9}" destId="{DABF45AD-0243-4CEE-BD7B-F44C1B23694F}" srcOrd="2" destOrd="0" parTransId="{A54C2212-67C6-4FCE-ABE7-A3BCC6013ED0}" sibTransId="{7C8F7D40-86F6-45C6-B186-0E73BE366431}"/>
    <dgm:cxn modelId="{895D0EA5-469D-DF4F-BF27-9D9459B67EE9}" type="presOf" srcId="{ED9D460A-5FD7-45B8-AAA0-B9B0A1803DF3}" destId="{AC862912-0CC4-40EE-B3BE-BC875BDF13F1}" srcOrd="0" destOrd="0" presId="urn:microsoft.com/office/officeart/2005/8/layout/vProcess5"/>
    <dgm:cxn modelId="{5F96D679-8DEE-B141-86E0-BEAF7DCC4D66}" type="presOf" srcId="{372AE134-A21A-44CD-82DB-A6C72843C7ED}" destId="{7B3FC1EC-6630-43A6-9C62-5DBA82E571C3}" srcOrd="1" destOrd="0" presId="urn:microsoft.com/office/officeart/2005/8/layout/vProcess5"/>
    <dgm:cxn modelId="{EE31CE47-A6CB-F140-824A-DB6A88D38951}" type="presOf" srcId="{4B3F3FEE-4107-4822-9938-DB1DA4860B6F}" destId="{41627551-0E38-49CE-865B-B2591D1EA91B}" srcOrd="0" destOrd="0" presId="urn:microsoft.com/office/officeart/2005/8/layout/vProcess5"/>
    <dgm:cxn modelId="{CFB75E3F-2EA4-4376-B5B4-DC69D1F064AF}" srcId="{CB3F3736-084B-49C9-8871-D2310159F4E9}" destId="{96381A98-FDFC-4EE6-882A-C171C9863164}" srcOrd="0" destOrd="0" parTransId="{1FFE26F0-295E-4D41-8CB5-9FB05AE6E69F}" sibTransId="{6ABB5B23-732F-4480-A403-C5999031CECB}"/>
    <dgm:cxn modelId="{E2974CB5-45AB-478D-91C4-DF3AE15CD1B1}" srcId="{CB3F3736-084B-49C9-8871-D2310159F4E9}" destId="{372AE134-A21A-44CD-82DB-A6C72843C7ED}" srcOrd="3" destOrd="0" parTransId="{7B355E4E-F650-4E6B-8C85-5CC2822DB78B}" sibTransId="{ED9D460A-5FD7-45B8-AAA0-B9B0A1803DF3}"/>
    <dgm:cxn modelId="{AA020FBD-4560-F640-B118-1BD32D467878}" type="presOf" srcId="{9B0CE401-AD59-4D0C-ADD5-8CC3B7FAE49C}" destId="{A0124844-3F2B-4721-A28F-FE609D22A9B7}" srcOrd="0" destOrd="0" presId="urn:microsoft.com/office/officeart/2005/8/layout/vProcess5"/>
    <dgm:cxn modelId="{5264FC5A-78A0-F643-B737-DA5792CC1ABD}" type="presOf" srcId="{372AE134-A21A-44CD-82DB-A6C72843C7ED}" destId="{B8A79BAC-CA56-4FE5-B2D2-645102DED36D}" srcOrd="0" destOrd="0" presId="urn:microsoft.com/office/officeart/2005/8/layout/vProcess5"/>
    <dgm:cxn modelId="{0B912561-1F3B-2149-9598-FA6DC225570B}" type="presOf" srcId="{6ABB5B23-732F-4480-A403-C5999031CECB}" destId="{E4CA8593-DDF8-42DF-B2DB-5CBB51402A10}" srcOrd="0" destOrd="0" presId="urn:microsoft.com/office/officeart/2005/8/layout/vProcess5"/>
    <dgm:cxn modelId="{646CD5B7-B1A3-43EE-AADE-B7768BA3F21D}" srcId="{CB3F3736-084B-49C9-8871-D2310159F4E9}" destId="{9B0CE401-AD59-4D0C-ADD5-8CC3B7FAE49C}" srcOrd="4" destOrd="0" parTransId="{52CC9CBA-1FD0-43AF-B9BD-BDAB6C67D489}" sibTransId="{9359A79D-C0AB-4FE1-BE43-0E6A604DED6C}"/>
    <dgm:cxn modelId="{A52D43D5-B001-2648-BC32-94BFBF08A76E}" type="presOf" srcId="{96381A98-FDFC-4EE6-882A-C171C9863164}" destId="{D6DFF020-24D3-4356-9064-F5DFA88AC32B}" srcOrd="1" destOrd="0" presId="urn:microsoft.com/office/officeart/2005/8/layout/vProcess5"/>
    <dgm:cxn modelId="{1081B62A-E5CC-5C43-B00B-3DC65DBDAD96}" type="presOf" srcId="{4B3F3FEE-4107-4822-9938-DB1DA4860B6F}" destId="{C9E664DE-7F5F-4D81-A878-A82A6CCA7D58}" srcOrd="1" destOrd="0" presId="urn:microsoft.com/office/officeart/2005/8/layout/vProcess5"/>
    <dgm:cxn modelId="{19A6D105-D28F-7B41-8C8E-934F9B0859DF}" type="presParOf" srcId="{10E7AF5F-D81C-49C5-8F8A-C4A236A70BB1}" destId="{4DF418E3-0753-44FC-A908-3AD23AED7D6F}" srcOrd="0" destOrd="0" presId="urn:microsoft.com/office/officeart/2005/8/layout/vProcess5"/>
    <dgm:cxn modelId="{B9B9DC4C-C90D-9C4D-8B06-EDBAD17F6DEF}" type="presParOf" srcId="{10E7AF5F-D81C-49C5-8F8A-C4A236A70BB1}" destId="{C4949424-CDF4-48E0-A213-8915387FD4E3}" srcOrd="1" destOrd="0" presId="urn:microsoft.com/office/officeart/2005/8/layout/vProcess5"/>
    <dgm:cxn modelId="{EB16B8E3-28BB-1745-B64C-2465AE2111B4}" type="presParOf" srcId="{10E7AF5F-D81C-49C5-8F8A-C4A236A70BB1}" destId="{41627551-0E38-49CE-865B-B2591D1EA91B}" srcOrd="2" destOrd="0" presId="urn:microsoft.com/office/officeart/2005/8/layout/vProcess5"/>
    <dgm:cxn modelId="{9BD885E7-FDC8-704B-A302-AA25583AF2D2}" type="presParOf" srcId="{10E7AF5F-D81C-49C5-8F8A-C4A236A70BB1}" destId="{D2C52C04-4E2A-4556-ADCA-D841EEF8F274}" srcOrd="3" destOrd="0" presId="urn:microsoft.com/office/officeart/2005/8/layout/vProcess5"/>
    <dgm:cxn modelId="{BD39A9F9-32C8-FE40-AAD0-2F4EE8F00346}" type="presParOf" srcId="{10E7AF5F-D81C-49C5-8F8A-C4A236A70BB1}" destId="{B8A79BAC-CA56-4FE5-B2D2-645102DED36D}" srcOrd="4" destOrd="0" presId="urn:microsoft.com/office/officeart/2005/8/layout/vProcess5"/>
    <dgm:cxn modelId="{376E0CA1-6BF5-5440-8723-A04BCF74D365}" type="presParOf" srcId="{10E7AF5F-D81C-49C5-8F8A-C4A236A70BB1}" destId="{A0124844-3F2B-4721-A28F-FE609D22A9B7}" srcOrd="5" destOrd="0" presId="urn:microsoft.com/office/officeart/2005/8/layout/vProcess5"/>
    <dgm:cxn modelId="{D7D76711-852D-EF46-A147-B67EF588B80B}" type="presParOf" srcId="{10E7AF5F-D81C-49C5-8F8A-C4A236A70BB1}" destId="{E4CA8593-DDF8-42DF-B2DB-5CBB51402A10}" srcOrd="6" destOrd="0" presId="urn:microsoft.com/office/officeart/2005/8/layout/vProcess5"/>
    <dgm:cxn modelId="{2B9399A3-2B2B-2B41-BE9B-25A6CFCD0E94}" type="presParOf" srcId="{10E7AF5F-D81C-49C5-8F8A-C4A236A70BB1}" destId="{E70B847A-8F2B-4664-8EFF-32EDE94BCA26}" srcOrd="7" destOrd="0" presId="urn:microsoft.com/office/officeart/2005/8/layout/vProcess5"/>
    <dgm:cxn modelId="{10A6822D-CB3B-2941-AD4E-5A3429AA2BA5}" type="presParOf" srcId="{10E7AF5F-D81C-49C5-8F8A-C4A236A70BB1}" destId="{D6F6A91A-8A4F-4AAE-8586-D33BE73F4812}" srcOrd="8" destOrd="0" presId="urn:microsoft.com/office/officeart/2005/8/layout/vProcess5"/>
    <dgm:cxn modelId="{69A79360-DD26-F24E-A0B6-2644E1F76ECA}" type="presParOf" srcId="{10E7AF5F-D81C-49C5-8F8A-C4A236A70BB1}" destId="{AC862912-0CC4-40EE-B3BE-BC875BDF13F1}" srcOrd="9" destOrd="0" presId="urn:microsoft.com/office/officeart/2005/8/layout/vProcess5"/>
    <dgm:cxn modelId="{57E31C7F-A749-8F42-B8A1-ABFE058561B0}" type="presParOf" srcId="{10E7AF5F-D81C-49C5-8F8A-C4A236A70BB1}" destId="{D6DFF020-24D3-4356-9064-F5DFA88AC32B}" srcOrd="10" destOrd="0" presId="urn:microsoft.com/office/officeart/2005/8/layout/vProcess5"/>
    <dgm:cxn modelId="{9CB05B1E-EB56-D54F-A151-A5FAD2D785E5}" type="presParOf" srcId="{10E7AF5F-D81C-49C5-8F8A-C4A236A70BB1}" destId="{C9E664DE-7F5F-4D81-A878-A82A6CCA7D58}" srcOrd="11" destOrd="0" presId="urn:microsoft.com/office/officeart/2005/8/layout/vProcess5"/>
    <dgm:cxn modelId="{BB07123B-76EF-1142-9E86-DB7F15F54340}" type="presParOf" srcId="{10E7AF5F-D81C-49C5-8F8A-C4A236A70BB1}" destId="{7E45415D-8281-4BA7-8D45-80D6CA973006}" srcOrd="12" destOrd="0" presId="urn:microsoft.com/office/officeart/2005/8/layout/vProcess5"/>
    <dgm:cxn modelId="{F23F0BBC-4063-5148-9D70-DE3005FEC039}" type="presParOf" srcId="{10E7AF5F-D81C-49C5-8F8A-C4A236A70BB1}" destId="{7B3FC1EC-6630-43A6-9C62-5DBA82E571C3}" srcOrd="13" destOrd="0" presId="urn:microsoft.com/office/officeart/2005/8/layout/vProcess5"/>
    <dgm:cxn modelId="{BDF2731E-6FA4-014C-8068-878F611AD558}" type="presParOf" srcId="{10E7AF5F-D81C-49C5-8F8A-C4A236A70BB1}" destId="{B363359C-E3C4-400F-9303-683224093F3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E58F4-973D-4077-8ABF-2FA717A5C373}">
      <dsp:nvSpPr>
        <dsp:cNvPr id="0" name=""/>
        <dsp:cNvSpPr/>
      </dsp:nvSpPr>
      <dsp:spPr>
        <a:xfrm>
          <a:off x="0" y="689643"/>
          <a:ext cx="2289720" cy="1373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/>
            <a:t>Administrative Safeguards</a:t>
          </a:r>
          <a:endParaRPr lang="en-US" sz="2400" b="0" kern="1200" dirty="0"/>
        </a:p>
      </dsp:txBody>
      <dsp:txXfrm>
        <a:off x="0" y="689643"/>
        <a:ext cx="2289720" cy="1373832"/>
      </dsp:txXfrm>
    </dsp:sp>
    <dsp:sp modelId="{266A6F76-D91B-4D6E-8519-BC6A05DDE436}">
      <dsp:nvSpPr>
        <dsp:cNvPr id="0" name=""/>
        <dsp:cNvSpPr/>
      </dsp:nvSpPr>
      <dsp:spPr>
        <a:xfrm>
          <a:off x="2518692" y="689643"/>
          <a:ext cx="2289720" cy="1373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/>
            <a:t>Physical Safeguards</a:t>
          </a:r>
        </a:p>
      </dsp:txBody>
      <dsp:txXfrm>
        <a:off x="2518692" y="689643"/>
        <a:ext cx="2289720" cy="1373832"/>
      </dsp:txXfrm>
    </dsp:sp>
    <dsp:sp modelId="{FE109D42-691F-425F-8831-C8C8DE4FE98D}">
      <dsp:nvSpPr>
        <dsp:cNvPr id="0" name=""/>
        <dsp:cNvSpPr/>
      </dsp:nvSpPr>
      <dsp:spPr>
        <a:xfrm>
          <a:off x="5037385" y="689643"/>
          <a:ext cx="2289720" cy="1373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/>
            <a:t>Technical Safeguards</a:t>
          </a:r>
        </a:p>
      </dsp:txBody>
      <dsp:txXfrm>
        <a:off x="5037385" y="689643"/>
        <a:ext cx="2289720" cy="1373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618DA-F5AE-4E92-97B9-46B6B7FD5233}">
      <dsp:nvSpPr>
        <dsp:cNvPr id="0" name=""/>
        <dsp:cNvSpPr/>
      </dsp:nvSpPr>
      <dsp:spPr>
        <a:xfrm>
          <a:off x="0" y="740483"/>
          <a:ext cx="2275756" cy="13654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Patient Accounting, </a:t>
          </a:r>
          <a:r>
            <a:rPr lang="en-US" sz="2800" kern="1200" dirty="0"/>
            <a:t>EHR, etc.</a:t>
          </a:r>
        </a:p>
      </dsp:txBody>
      <dsp:txXfrm>
        <a:off x="0" y="740483"/>
        <a:ext cx="2275756" cy="1365453"/>
      </dsp:txXfrm>
    </dsp:sp>
    <dsp:sp modelId="{11F636D1-4036-4B43-B8E8-5C4AAA1BD877}">
      <dsp:nvSpPr>
        <dsp:cNvPr id="0" name=""/>
        <dsp:cNvSpPr/>
      </dsp:nvSpPr>
      <dsp:spPr>
        <a:xfrm>
          <a:off x="2503332" y="740483"/>
          <a:ext cx="2275756" cy="13654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Email</a:t>
          </a:r>
          <a:endParaRPr lang="en-US" sz="4000" kern="1200" dirty="0"/>
        </a:p>
      </dsp:txBody>
      <dsp:txXfrm>
        <a:off x="2503332" y="740483"/>
        <a:ext cx="2275756" cy="1365453"/>
      </dsp:txXfrm>
    </dsp:sp>
    <dsp:sp modelId="{7C758BCA-093E-495D-B531-F3447F63565E}">
      <dsp:nvSpPr>
        <dsp:cNvPr id="0" name=""/>
        <dsp:cNvSpPr/>
      </dsp:nvSpPr>
      <dsp:spPr>
        <a:xfrm>
          <a:off x="5006664" y="740483"/>
          <a:ext cx="2275756" cy="13654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Shared Files</a:t>
          </a:r>
        </a:p>
      </dsp:txBody>
      <dsp:txXfrm>
        <a:off x="5006664" y="740483"/>
        <a:ext cx="2275756" cy="1365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5A240-6875-4AC4-83F8-CC8A31FB6F7F}">
      <dsp:nvSpPr>
        <dsp:cNvPr id="0" name=""/>
        <dsp:cNvSpPr/>
      </dsp:nvSpPr>
      <dsp:spPr>
        <a:xfrm>
          <a:off x="2603" y="485335"/>
          <a:ext cx="2065215" cy="1239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Identify threats and vulnerabilities</a:t>
          </a:r>
        </a:p>
      </dsp:txBody>
      <dsp:txXfrm>
        <a:off x="2603" y="485335"/>
        <a:ext cx="2065215" cy="1239129"/>
      </dsp:txXfrm>
    </dsp:sp>
    <dsp:sp modelId="{21730CDD-1A34-4239-8FE9-99E6CE1423C1}">
      <dsp:nvSpPr>
        <dsp:cNvPr id="0" name=""/>
        <dsp:cNvSpPr/>
      </dsp:nvSpPr>
      <dsp:spPr>
        <a:xfrm>
          <a:off x="2274340" y="485335"/>
          <a:ext cx="2065215" cy="1239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Document existing security controls</a:t>
          </a:r>
        </a:p>
      </dsp:txBody>
      <dsp:txXfrm>
        <a:off x="2274340" y="485335"/>
        <a:ext cx="2065215" cy="1239129"/>
      </dsp:txXfrm>
    </dsp:sp>
    <dsp:sp modelId="{AD3FBD10-6D69-484B-99FD-70F0525B94C9}">
      <dsp:nvSpPr>
        <dsp:cNvPr id="0" name=""/>
        <dsp:cNvSpPr/>
      </dsp:nvSpPr>
      <dsp:spPr>
        <a:xfrm>
          <a:off x="4546078" y="485335"/>
          <a:ext cx="2065215" cy="1239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Prioritize your risks</a:t>
          </a:r>
        </a:p>
      </dsp:txBody>
      <dsp:txXfrm>
        <a:off x="4546078" y="485335"/>
        <a:ext cx="2065215" cy="1239129"/>
      </dsp:txXfrm>
    </dsp:sp>
    <dsp:sp modelId="{FEF7A7E1-8A6B-4619-9368-27B072F580D1}">
      <dsp:nvSpPr>
        <dsp:cNvPr id="0" name=""/>
        <dsp:cNvSpPr/>
      </dsp:nvSpPr>
      <dsp:spPr>
        <a:xfrm>
          <a:off x="6817815" y="485335"/>
          <a:ext cx="2065215" cy="1239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Provide guidance to remediate your risks</a:t>
          </a:r>
        </a:p>
      </dsp:txBody>
      <dsp:txXfrm>
        <a:off x="6817815" y="485335"/>
        <a:ext cx="2065215" cy="1239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80AF5-AC1D-4F5F-8A80-7DC03E90E343}">
      <dsp:nvSpPr>
        <dsp:cNvPr id="0" name=""/>
        <dsp:cNvSpPr/>
      </dsp:nvSpPr>
      <dsp:spPr>
        <a:xfrm>
          <a:off x="2045" y="646687"/>
          <a:ext cx="1820766" cy="728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Identify </a:t>
          </a:r>
        </a:p>
      </dsp:txBody>
      <dsp:txXfrm>
        <a:off x="366198" y="646687"/>
        <a:ext cx="1092460" cy="728306"/>
      </dsp:txXfrm>
    </dsp:sp>
    <dsp:sp modelId="{D23013EB-42B4-4FDD-B074-145091936854}">
      <dsp:nvSpPr>
        <dsp:cNvPr id="0" name=""/>
        <dsp:cNvSpPr/>
      </dsp:nvSpPr>
      <dsp:spPr>
        <a:xfrm>
          <a:off x="1640735" y="646687"/>
          <a:ext cx="1820766" cy="728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Protect</a:t>
          </a:r>
        </a:p>
      </dsp:txBody>
      <dsp:txXfrm>
        <a:off x="2004888" y="646687"/>
        <a:ext cx="1092460" cy="728306"/>
      </dsp:txXfrm>
    </dsp:sp>
    <dsp:sp modelId="{E04ED9DA-48F6-468B-BAC4-4014507D23B5}">
      <dsp:nvSpPr>
        <dsp:cNvPr id="0" name=""/>
        <dsp:cNvSpPr/>
      </dsp:nvSpPr>
      <dsp:spPr>
        <a:xfrm>
          <a:off x="3279426" y="646687"/>
          <a:ext cx="1820766" cy="728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Detect</a:t>
          </a:r>
        </a:p>
      </dsp:txBody>
      <dsp:txXfrm>
        <a:off x="3643579" y="646687"/>
        <a:ext cx="1092460" cy="728306"/>
      </dsp:txXfrm>
    </dsp:sp>
    <dsp:sp modelId="{2414B239-929C-46A1-B46A-971609DF8A7F}">
      <dsp:nvSpPr>
        <dsp:cNvPr id="0" name=""/>
        <dsp:cNvSpPr/>
      </dsp:nvSpPr>
      <dsp:spPr>
        <a:xfrm>
          <a:off x="4918116" y="646687"/>
          <a:ext cx="1820766" cy="728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Respond</a:t>
          </a:r>
        </a:p>
      </dsp:txBody>
      <dsp:txXfrm>
        <a:off x="5282269" y="646687"/>
        <a:ext cx="1092460" cy="728306"/>
      </dsp:txXfrm>
    </dsp:sp>
    <dsp:sp modelId="{3980EC25-2E56-4E51-BB30-2DC00F8AA9C4}">
      <dsp:nvSpPr>
        <dsp:cNvPr id="0" name=""/>
        <dsp:cNvSpPr/>
      </dsp:nvSpPr>
      <dsp:spPr>
        <a:xfrm>
          <a:off x="6556806" y="646687"/>
          <a:ext cx="1820766" cy="7283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Recover</a:t>
          </a:r>
        </a:p>
      </dsp:txBody>
      <dsp:txXfrm>
        <a:off x="6920959" y="646687"/>
        <a:ext cx="1092460" cy="728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E91DF-3B71-4A8B-B8D4-86341E58E778}">
      <dsp:nvSpPr>
        <dsp:cNvPr id="0" name=""/>
        <dsp:cNvSpPr/>
      </dsp:nvSpPr>
      <dsp:spPr>
        <a:xfrm>
          <a:off x="2587" y="703823"/>
          <a:ext cx="2052619" cy="1231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Firewalls</a:t>
          </a:r>
          <a:endParaRPr lang="en-US" sz="2400" kern="1200" dirty="0"/>
        </a:p>
      </dsp:txBody>
      <dsp:txXfrm>
        <a:off x="2587" y="703823"/>
        <a:ext cx="2052619" cy="1231571"/>
      </dsp:txXfrm>
    </dsp:sp>
    <dsp:sp modelId="{F72E1C3B-F90E-4522-B382-7E5122070B6F}">
      <dsp:nvSpPr>
        <dsp:cNvPr id="0" name=""/>
        <dsp:cNvSpPr/>
      </dsp:nvSpPr>
      <dsp:spPr>
        <a:xfrm>
          <a:off x="2260468" y="703823"/>
          <a:ext cx="2052619" cy="1231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Desktop Protection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/>
            <a:t> (Antivirus, Antimalware)</a:t>
          </a:r>
        </a:p>
      </dsp:txBody>
      <dsp:txXfrm>
        <a:off x="2260468" y="703823"/>
        <a:ext cx="2052619" cy="1231571"/>
      </dsp:txXfrm>
    </dsp:sp>
    <dsp:sp modelId="{28D19337-201A-48A7-B0BD-35BFA107E31A}">
      <dsp:nvSpPr>
        <dsp:cNvPr id="0" name=""/>
        <dsp:cNvSpPr/>
      </dsp:nvSpPr>
      <dsp:spPr>
        <a:xfrm>
          <a:off x="4518349" y="703823"/>
          <a:ext cx="2052619" cy="1231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Encryption</a:t>
          </a:r>
          <a:endParaRPr lang="en-US" sz="24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/>
            <a:t> (Devices &amp; Email)</a:t>
          </a:r>
        </a:p>
      </dsp:txBody>
      <dsp:txXfrm>
        <a:off x="4518349" y="703823"/>
        <a:ext cx="2052619" cy="1231571"/>
      </dsp:txXfrm>
    </dsp:sp>
    <dsp:sp modelId="{21EFE8BD-B1B1-484E-B4DA-92012DB24884}">
      <dsp:nvSpPr>
        <dsp:cNvPr id="0" name=""/>
        <dsp:cNvSpPr/>
      </dsp:nvSpPr>
      <dsp:spPr>
        <a:xfrm>
          <a:off x="6776231" y="703823"/>
          <a:ext cx="2052619" cy="1231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Backups</a:t>
          </a:r>
          <a:r>
            <a:rPr lang="en-US" sz="2400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/>
            <a:t>(Online, Offsite, Archive)</a:t>
          </a:r>
        </a:p>
      </dsp:txBody>
      <dsp:txXfrm>
        <a:off x="6776231" y="703823"/>
        <a:ext cx="2052619" cy="1231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CDD01-059C-40D3-B7A2-628BEE5BBD43}">
      <dsp:nvSpPr>
        <dsp:cNvPr id="0" name=""/>
        <dsp:cNvSpPr/>
      </dsp:nvSpPr>
      <dsp:spPr>
        <a:xfrm>
          <a:off x="0" y="70345"/>
          <a:ext cx="2268140" cy="1360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Create a culture of security.</a:t>
          </a:r>
        </a:p>
      </dsp:txBody>
      <dsp:txXfrm>
        <a:off x="0" y="70345"/>
        <a:ext cx="2268140" cy="1360884"/>
      </dsp:txXfrm>
    </dsp:sp>
    <dsp:sp modelId="{1A5365B2-12E7-4196-B691-4C4A67361098}">
      <dsp:nvSpPr>
        <dsp:cNvPr id="0" name=""/>
        <dsp:cNvSpPr/>
      </dsp:nvSpPr>
      <dsp:spPr>
        <a:xfrm>
          <a:off x="2494954" y="70345"/>
          <a:ext cx="2268140" cy="1360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Provide ongoing reminders</a:t>
          </a:r>
        </a:p>
      </dsp:txBody>
      <dsp:txXfrm>
        <a:off x="2494954" y="70345"/>
        <a:ext cx="2268140" cy="1360884"/>
      </dsp:txXfrm>
    </dsp:sp>
    <dsp:sp modelId="{38B31EDF-6B8A-4A71-8F56-37EA49ED8CBC}">
      <dsp:nvSpPr>
        <dsp:cNvPr id="0" name=""/>
        <dsp:cNvSpPr/>
      </dsp:nvSpPr>
      <dsp:spPr>
        <a:xfrm>
          <a:off x="4989909" y="70345"/>
          <a:ext cx="2268140" cy="1360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Audit compliance</a:t>
          </a:r>
        </a:p>
      </dsp:txBody>
      <dsp:txXfrm>
        <a:off x="4989909" y="70345"/>
        <a:ext cx="2268140" cy="1360884"/>
      </dsp:txXfrm>
    </dsp:sp>
    <dsp:sp modelId="{49FFE2E1-1852-463C-A16C-0FF00D8C6BB4}">
      <dsp:nvSpPr>
        <dsp:cNvPr id="0" name=""/>
        <dsp:cNvSpPr/>
      </dsp:nvSpPr>
      <dsp:spPr>
        <a:xfrm>
          <a:off x="1247477" y="1658044"/>
          <a:ext cx="2268140" cy="1360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/>
            <a:t>Assess security awareness</a:t>
          </a:r>
          <a:endParaRPr lang="en-US" sz="2200" kern="1200" dirty="0"/>
        </a:p>
      </dsp:txBody>
      <dsp:txXfrm>
        <a:off x="1247477" y="1658044"/>
        <a:ext cx="2268140" cy="1360884"/>
      </dsp:txXfrm>
    </dsp:sp>
    <dsp:sp modelId="{39023DF2-431C-4B7C-90C8-5794D95FB7A6}">
      <dsp:nvSpPr>
        <dsp:cNvPr id="0" name=""/>
        <dsp:cNvSpPr/>
      </dsp:nvSpPr>
      <dsp:spPr>
        <a:xfrm>
          <a:off x="3742432" y="1658044"/>
          <a:ext cx="2268140" cy="1360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/>
            <a:t>Review and revise your policies and processes</a:t>
          </a:r>
          <a:endParaRPr lang="en-US" sz="2200" kern="1200" dirty="0"/>
        </a:p>
      </dsp:txBody>
      <dsp:txXfrm>
        <a:off x="3742432" y="1658044"/>
        <a:ext cx="2268140" cy="1360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49424-CDF4-48E0-A213-8915387FD4E3}">
      <dsp:nvSpPr>
        <dsp:cNvPr id="0" name=""/>
        <dsp:cNvSpPr/>
      </dsp:nvSpPr>
      <dsp:spPr>
        <a:xfrm>
          <a:off x="0" y="0"/>
          <a:ext cx="6841938" cy="66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1 </a:t>
          </a:r>
          <a:r>
            <a:rPr lang="en-US" sz="2100" kern="1200" dirty="0" smtClean="0"/>
            <a:t>- Don't assume your IT environment is protected </a:t>
          </a:r>
          <a:endParaRPr lang="en-US" sz="2100" kern="1200" dirty="0"/>
        </a:p>
      </dsp:txBody>
      <dsp:txXfrm>
        <a:off x="19452" y="19452"/>
        <a:ext cx="6047588" cy="625224"/>
      </dsp:txXfrm>
    </dsp:sp>
    <dsp:sp modelId="{41627551-0E38-49CE-865B-B2591D1EA91B}">
      <dsp:nvSpPr>
        <dsp:cNvPr id="0" name=""/>
        <dsp:cNvSpPr/>
      </dsp:nvSpPr>
      <dsp:spPr>
        <a:xfrm>
          <a:off x="510924" y="756368"/>
          <a:ext cx="6841938" cy="66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2 </a:t>
          </a:r>
          <a:r>
            <a:rPr lang="mr-IN" sz="2100" kern="1200" dirty="0" smtClean="0"/>
            <a:t>–</a:t>
          </a:r>
          <a:r>
            <a:rPr lang="en-US" sz="2100" kern="1200" dirty="0" smtClean="0"/>
            <a:t> Following good practices requires leadership</a:t>
          </a:r>
          <a:endParaRPr lang="en-US" sz="2100" kern="1200" dirty="0"/>
        </a:p>
      </dsp:txBody>
      <dsp:txXfrm>
        <a:off x="530376" y="775820"/>
        <a:ext cx="5860427" cy="625224"/>
      </dsp:txXfrm>
    </dsp:sp>
    <dsp:sp modelId="{D2C52C04-4E2A-4556-ADCA-D841EEF8F274}">
      <dsp:nvSpPr>
        <dsp:cNvPr id="0" name=""/>
        <dsp:cNvSpPr/>
      </dsp:nvSpPr>
      <dsp:spPr>
        <a:xfrm>
          <a:off x="1021848" y="1512737"/>
          <a:ext cx="6841938" cy="66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3 </a:t>
          </a:r>
          <a:r>
            <a:rPr lang="mr-IN" sz="2100" kern="1200" dirty="0" smtClean="0"/>
            <a:t>–</a:t>
          </a:r>
          <a:r>
            <a:rPr lang="en-US" sz="2100" kern="1200" dirty="0" smtClean="0"/>
            <a:t> Ask questions and seek understanding</a:t>
          </a:r>
          <a:endParaRPr lang="en-US" sz="2100" kern="1200" dirty="0"/>
        </a:p>
      </dsp:txBody>
      <dsp:txXfrm>
        <a:off x="1041300" y="1532189"/>
        <a:ext cx="5860427" cy="625224"/>
      </dsp:txXfrm>
    </dsp:sp>
    <dsp:sp modelId="{B8A79BAC-CA56-4FE5-B2D2-645102DED36D}">
      <dsp:nvSpPr>
        <dsp:cNvPr id="0" name=""/>
        <dsp:cNvSpPr/>
      </dsp:nvSpPr>
      <dsp:spPr>
        <a:xfrm>
          <a:off x="1532772" y="2269106"/>
          <a:ext cx="6841938" cy="66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4 </a:t>
          </a:r>
          <a:r>
            <a:rPr lang="mr-IN" sz="2100" kern="1200" dirty="0" smtClean="0"/>
            <a:t>–</a:t>
          </a:r>
          <a:r>
            <a:rPr lang="en-US" sz="2100" kern="1200" dirty="0" smtClean="0"/>
            <a:t> Review your IT environment annually</a:t>
          </a:r>
          <a:endParaRPr lang="en-US" sz="2100" kern="1200" dirty="0"/>
        </a:p>
      </dsp:txBody>
      <dsp:txXfrm>
        <a:off x="1552224" y="2288558"/>
        <a:ext cx="5860427" cy="625224"/>
      </dsp:txXfrm>
    </dsp:sp>
    <dsp:sp modelId="{A0124844-3F2B-4721-A28F-FE609D22A9B7}">
      <dsp:nvSpPr>
        <dsp:cNvPr id="0" name=""/>
        <dsp:cNvSpPr/>
      </dsp:nvSpPr>
      <dsp:spPr>
        <a:xfrm>
          <a:off x="2043696" y="3025475"/>
          <a:ext cx="6841938" cy="66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5 </a:t>
          </a:r>
          <a:r>
            <a:rPr lang="mr-IN" sz="2100" kern="1200" dirty="0" smtClean="0"/>
            <a:t>–</a:t>
          </a:r>
          <a:r>
            <a:rPr lang="en-US" sz="2100" kern="1200" dirty="0" smtClean="0"/>
            <a:t> Know your backup strategy and test the backups</a:t>
          </a:r>
          <a:endParaRPr lang="en-US" sz="2100" kern="1200" dirty="0"/>
        </a:p>
      </dsp:txBody>
      <dsp:txXfrm>
        <a:off x="2063148" y="3044927"/>
        <a:ext cx="5860427" cy="625224"/>
      </dsp:txXfrm>
    </dsp:sp>
    <dsp:sp modelId="{E4CA8593-DDF8-42DF-B2DB-5CBB51402A10}">
      <dsp:nvSpPr>
        <dsp:cNvPr id="0" name=""/>
        <dsp:cNvSpPr/>
      </dsp:nvSpPr>
      <dsp:spPr>
        <a:xfrm>
          <a:off x="6410255" y="485182"/>
          <a:ext cx="431683" cy="43168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507384" y="485182"/>
        <a:ext cx="237425" cy="324841"/>
      </dsp:txXfrm>
    </dsp:sp>
    <dsp:sp modelId="{E70B847A-8F2B-4664-8EFF-32EDE94BCA26}">
      <dsp:nvSpPr>
        <dsp:cNvPr id="0" name=""/>
        <dsp:cNvSpPr/>
      </dsp:nvSpPr>
      <dsp:spPr>
        <a:xfrm>
          <a:off x="6921179" y="1241551"/>
          <a:ext cx="431683" cy="43168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018308" y="1241551"/>
        <a:ext cx="237425" cy="324841"/>
      </dsp:txXfrm>
    </dsp:sp>
    <dsp:sp modelId="{D6F6A91A-8A4F-4AAE-8586-D33BE73F4812}">
      <dsp:nvSpPr>
        <dsp:cNvPr id="0" name=""/>
        <dsp:cNvSpPr/>
      </dsp:nvSpPr>
      <dsp:spPr>
        <a:xfrm>
          <a:off x="7432103" y="1986851"/>
          <a:ext cx="431683" cy="43168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529232" y="1986851"/>
        <a:ext cx="237425" cy="324841"/>
      </dsp:txXfrm>
    </dsp:sp>
    <dsp:sp modelId="{AC862912-0CC4-40EE-B3BE-BC875BDF13F1}">
      <dsp:nvSpPr>
        <dsp:cNvPr id="0" name=""/>
        <dsp:cNvSpPr/>
      </dsp:nvSpPr>
      <dsp:spPr>
        <a:xfrm>
          <a:off x="7943027" y="2750599"/>
          <a:ext cx="431683" cy="43168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8040156" y="2750599"/>
        <a:ext cx="237425" cy="324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B8E0F-2138-194A-99A8-AA40169191A5}" type="datetimeFigureOut">
              <a:rPr lang="en-US" smtClean="0"/>
              <a:t>4/3/18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99968-7F54-1E4A-945A-E13714490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04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EB4F64-61EB-6945-BCA0-3CB83D9D7673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A2FC74-3C1E-5049-AB40-A87DAA7D5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68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2FC74-3C1E-5049-AB40-A87DAA7D582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59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63903-F279-4578-9BF2-0BC886CA040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06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7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2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03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6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3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29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63903-F279-4578-9BF2-0BC886CA040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11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01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5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36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63903-F279-4578-9BF2-0BC886CA040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39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66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2FC74-3C1E-5049-AB40-A87DAA7D582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6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7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7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63903-F279-4578-9BF2-0BC886CA040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99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4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25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11B3-826D-4DEA-92C9-4A940A7FBC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7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438" y="6235700"/>
            <a:ext cx="9244013" cy="655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00013" y="5994400"/>
            <a:ext cx="9347201" cy="241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85725" y="0"/>
            <a:ext cx="9244013" cy="1541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ICE_Tech_LogowtagBW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0363"/>
            <a:ext cx="32766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8538" y="6351588"/>
            <a:ext cx="715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www.icetechnologies.com | 877-754-8420 | 411 SE 9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St., Pella, IA 50219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80673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2959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SubTitle</a:t>
            </a:r>
            <a:r>
              <a:rPr lang="en-US" dirty="0" smtClean="0"/>
              <a:t>/Name/Date/Event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4D73-1DF6-DB4A-8E4F-0AE0ABFB78EB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632E-0588-3746-B5F6-42D890E9B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9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1438" y="6235700"/>
            <a:ext cx="9244013" cy="655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7" descr="ICELogow-oT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5563"/>
            <a:ext cx="2405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0013" y="5994400"/>
            <a:ext cx="9347201" cy="241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AFAE-FE82-1241-88BD-DFA3CBA5C55A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433B-145F-3F46-B53D-09573D90F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8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438" y="6235700"/>
            <a:ext cx="9244013" cy="655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00013" y="5994400"/>
            <a:ext cx="9347201" cy="241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85725" y="0"/>
            <a:ext cx="9244013" cy="1541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ICE_Tech_LogowtagBW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0363"/>
            <a:ext cx="32766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8538" y="6351588"/>
            <a:ext cx="715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www.icetechnologies.com | 877-754-8420 | 411 SE 9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St., Pella, IA 50219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80673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Thanks! </a:t>
            </a:r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29594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Name| Phone | Email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6E55-E5CF-6D4E-91EB-96584A47FE77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BECC-AD46-8B44-8D95-32B0CB34E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2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438" y="6235700"/>
            <a:ext cx="9244013" cy="655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ICELogow-oT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5563"/>
            <a:ext cx="2405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00013" y="5994400"/>
            <a:ext cx="9347201" cy="241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7447-9A9D-EA43-911D-2D1B1F815003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FAC2-F5D0-194D-90F0-897E451C1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4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438" y="6235700"/>
            <a:ext cx="9244013" cy="655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ICELogow-oT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5563"/>
            <a:ext cx="2405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00013" y="5994400"/>
            <a:ext cx="9347201" cy="241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FEB7-00AC-8F41-9F57-EF0D88A8F9CA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A1BC-85D3-7A44-B921-AB7EEEF1F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5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1438" y="6235700"/>
            <a:ext cx="9244013" cy="655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ICELogow-oT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5563"/>
            <a:ext cx="2405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00013" y="5994400"/>
            <a:ext cx="9347201" cy="241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2BDB-68F9-3D47-8F6F-269D15CCED30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6C73-0830-724D-AF48-8A0437F1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9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1438" y="6235700"/>
            <a:ext cx="9244013" cy="655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ICELogow-oT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5563"/>
            <a:ext cx="2405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00013" y="5994400"/>
            <a:ext cx="9347201" cy="241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527F-18DF-9E47-9F1C-0928A51A2709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452-4372-B54E-BC54-56304DE56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1438" y="6235700"/>
            <a:ext cx="9244013" cy="655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7" descr="ICELogow-oT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5563"/>
            <a:ext cx="2405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0013" y="5994400"/>
            <a:ext cx="9347201" cy="241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1F08-6C87-5A4E-AAF7-882C3A3A62DF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6AC0-4AA0-7045-A5A3-B25957FD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3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38" y="6235700"/>
            <a:ext cx="9244013" cy="655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7" descr="ICELogow-oT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5563"/>
            <a:ext cx="2405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00013" y="5994400"/>
            <a:ext cx="9347201" cy="241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C302-4F60-1243-915F-4571C3EAB3C0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00FC-FA3C-294D-BA8A-CB8B1311E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9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1438" y="6235700"/>
            <a:ext cx="9244013" cy="655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ICELogow-oT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5563"/>
            <a:ext cx="2405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00013" y="5994400"/>
            <a:ext cx="9347201" cy="241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35098"/>
            <a:ext cx="3008313" cy="4389437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1" u="none" kern="1200" dirty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09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7D2C-A776-BF48-A6D4-3AEFCFB1F7C9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84169-9CF1-3E4A-915D-4453BBC48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12"/>
          <p:cNvSpPr txBox="1">
            <a:spLocks/>
          </p:cNvSpPr>
          <p:nvPr userDrawn="1"/>
        </p:nvSpPr>
        <p:spPr bwMode="auto">
          <a:xfrm>
            <a:off x="0" y="195263"/>
            <a:ext cx="5845175" cy="10128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65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1438" y="6235700"/>
            <a:ext cx="9244013" cy="655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ICELogow-oTa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55563"/>
            <a:ext cx="2405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00013" y="5994400"/>
            <a:ext cx="9347201" cy="2413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E64DF-CF0B-A648-8C7E-28D8C704AE2E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152A-5BB4-804C-B192-50DB75986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1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943600" cy="6397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998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776C1D-A9EC-9A4C-9E7A-AA0F46EE720B}" type="datetimeFigureOut">
              <a:rPr lang="en-US"/>
              <a:pPr>
                <a:defRPr/>
              </a:pPr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602E02-9634-1540-825D-CEF29BF97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7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0673"/>
            <a:ext cx="7772400" cy="2628041"/>
          </a:xfrm>
        </p:spPr>
        <p:txBody>
          <a:bodyPr/>
          <a:lstStyle/>
          <a:p>
            <a:r>
              <a:rPr lang="en-US" dirty="0" smtClean="0"/>
              <a:t>Preventing Cybersecurity Events In The ASC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1845"/>
            <a:ext cx="9144000" cy="653737"/>
          </a:xfrm>
        </p:spPr>
        <p:txBody>
          <a:bodyPr/>
          <a:lstStyle/>
          <a:p>
            <a:r>
              <a:rPr lang="en-US" dirty="0" smtClean="0"/>
              <a:t>Iowa Association of Ambulatory Surgery Centers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Annual Conference</a:t>
            </a:r>
            <a:endParaRPr lang="en-US" dirty="0" smtClean="0"/>
          </a:p>
          <a:p>
            <a:r>
              <a:rPr lang="en-US" dirty="0" smtClean="0"/>
              <a:t>April 6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FAB5C16-8F79-4E8C-B752-DFA8338C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1529"/>
            <a:ext cx="8229600" cy="40285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Cyber Liability Insurance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Helps businesses survive breaches and attacks by paying for recovery expenses (customer notification, credit monitoring, legal fees, and fines).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First-party coverage covers expenses when your network is hacked or your data is stolen.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Third-party coverage offers protection when a customer or partner sues you for allowing a data breach to happen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Coverage levels should coincide with amount of PHI contained in systems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8CC61182-7ED6-459D-8130-5DCCDC7D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274637"/>
            <a:ext cx="6212793" cy="1316429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Why is preventing cybersecurity incidents important?</a:t>
            </a:r>
          </a:p>
        </p:txBody>
      </p:sp>
    </p:spTree>
    <p:extLst>
      <p:ext uri="{BB962C8B-B14F-4D97-AF65-F5344CB8AC3E}">
        <p14:creationId xmlns:p14="http://schemas.microsoft.com/office/powerpoint/2010/main" val="1522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Preventative Measures</a:t>
            </a:r>
            <a:endParaRPr lang="en-US" dirty="0"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6FAB5C16-8F79-4E8C-B752-DFA8338C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72" y="2016807"/>
            <a:ext cx="8541013" cy="356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Be Prepared</a:t>
            </a:r>
            <a:endParaRPr lang="en-US" sz="15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It’s not a matter of “if” but “when”.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Realizing you have a problem is the first step.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Security is not just IT’s responsibility.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There’s no way to be 100% secure.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It can be overwhelming… but start with the basics.</a:t>
            </a:r>
          </a:p>
          <a:p>
            <a:pPr lvl="1">
              <a:lnSpc>
                <a:spcPct val="150000"/>
              </a:lnSpc>
            </a:pPr>
            <a:endParaRPr lang="en-US" sz="1500" dirty="0"/>
          </a:p>
        </p:txBody>
      </p: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8CC61182-7ED6-459D-8130-5DCCDC7D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274637"/>
            <a:ext cx="6212793" cy="1316429"/>
          </a:xfrm>
        </p:spPr>
        <p:txBody>
          <a:bodyPr/>
          <a:lstStyle/>
          <a:p>
            <a:r>
              <a:rPr lang="en-US" sz="3600" dirty="0"/>
              <a:t>How to prevent a</a:t>
            </a:r>
            <a:br>
              <a:rPr lang="en-US" sz="3600" dirty="0"/>
            </a:br>
            <a:r>
              <a:rPr lang="en-US" sz="3600" dirty="0"/>
              <a:t>cybersecurity incident?</a:t>
            </a:r>
          </a:p>
        </p:txBody>
      </p:sp>
    </p:spTree>
    <p:extLst>
      <p:ext uri="{BB962C8B-B14F-4D97-AF65-F5344CB8AC3E}">
        <p14:creationId xmlns:p14="http://schemas.microsoft.com/office/powerpoint/2010/main" val="18702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4C788DDF-978A-43CC-A8F2-C337B011E746}"/>
              </a:ext>
            </a:extLst>
          </p:cNvPr>
          <p:cNvSpPr txBox="1">
            <a:spLocks/>
          </p:cNvSpPr>
          <p:nvPr/>
        </p:nvSpPr>
        <p:spPr>
          <a:xfrm>
            <a:off x="98249" y="2167943"/>
            <a:ext cx="8885900" cy="1009258"/>
          </a:xfrm>
          <a:prstGeom prst="rect">
            <a:avLst/>
          </a:prstGeom>
        </p:spPr>
        <p:txBody>
          <a:bodyPr vert="horz" lIns="68577" tIns="34289" rIns="68577" bIns="34289" rtlCol="0" anchor="t">
            <a:normAutofit fontScale="85000" lnSpcReduction="20000"/>
          </a:bodyPr>
          <a:lstStyle>
            <a:lvl1pPr marL="287338" indent="-287338" algn="l" defTabSz="121908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/>
              <a:defRPr sz="3200" kern="120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Calibri" panose="020F0502020204030204" pitchFamily="34" charset="0"/>
              </a:defRPr>
            </a:lvl1pPr>
            <a:lvl2pPr marL="744538" indent="-355600" algn="l" defTabSz="121908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tabLst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Calibri" panose="020F0502020204030204" pitchFamily="34" charset="0"/>
              </a:defRPr>
            </a:lvl2pPr>
            <a:lvl3pPr marL="1201738" indent="-304800" algn="l" defTabSz="121908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‒"/>
              <a:tabLst/>
              <a:defRPr sz="2400" kern="1200">
                <a:solidFill>
                  <a:srgbClr val="455560"/>
                </a:solidFill>
                <a:latin typeface="Verdana" charset="0"/>
                <a:ea typeface="Verdana" charset="0"/>
                <a:cs typeface="Verdana" charset="0"/>
                <a:sym typeface="Calibri" panose="020F0502020204030204" pitchFamily="34" charset="0"/>
              </a:defRPr>
            </a:lvl3pPr>
            <a:lvl4pPr marL="1658938" indent="-254000" algn="l" defTabSz="121908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Calibri" panose="020F0502020204030204" pitchFamily="34" charset="0"/>
              </a:defRPr>
            </a:lvl4pPr>
            <a:lvl5pPr marL="2235200" indent="-304800" algn="l" defTabSz="121908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›"/>
              <a:tabLst/>
              <a:defRPr sz="2000" kern="1200">
                <a:solidFill>
                  <a:srgbClr val="455560"/>
                </a:solidFill>
                <a:latin typeface="Verdana" charset="0"/>
                <a:ea typeface="Verdana" charset="0"/>
                <a:cs typeface="Verdana" charset="0"/>
                <a:sym typeface="Calibri" panose="020F0502020204030204" pitchFamily="34" charset="0"/>
              </a:defRPr>
            </a:lvl5pPr>
            <a:lvl6pPr marL="3352464" indent="-304768" algn="l" defTabSz="121908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‒"/>
              <a:defRPr sz="2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1219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1219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1219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r>
              <a:rPr lang="en-US" sz="3800" dirty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Perform a </a:t>
            </a:r>
            <a:r>
              <a:rPr lang="en-US" sz="38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Risk </a:t>
            </a:r>
            <a:r>
              <a:rPr lang="en-US" sz="3800" dirty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38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rPr>
              <a:t>nalysis</a:t>
            </a:r>
            <a:endParaRPr lang="en-US" sz="3800" dirty="0">
              <a:solidFill>
                <a:schemeClr val="accent1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A risk analysis is required by the HIPAA Security Rule.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264A2A73-13B0-4786-87FB-AD1724E8AE8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8514" y="2986088"/>
          <a:ext cx="8885635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>
            <a:extLst>
              <a:ext uri="{FF2B5EF4-FFF2-40B4-BE49-F238E27FC236}">
                <a16:creationId xmlns="" xmlns:a16="http://schemas.microsoft.com/office/drawing/2014/main" id="{8CC61182-7ED6-459D-8130-5DCCDC7D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274637"/>
            <a:ext cx="6212793" cy="1316429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How to prevent a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cybersecurity incident?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3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FAB5C16-8F79-4E8C-B752-DFA8338C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8" y="2350910"/>
            <a:ext cx="8885900" cy="559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chemeClr val="accent1"/>
                </a:solidFill>
                <a:latin typeface="+mj-lt"/>
              </a:rPr>
              <a:t>Require IT vendors to follow an IT security framework.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E99970F7-69CC-4E7F-A5CF-BE460E152153}"/>
              </a:ext>
            </a:extLst>
          </p:cNvPr>
          <p:cNvGraphicFramePr/>
          <p:nvPr>
            <p:extLst/>
          </p:nvPr>
        </p:nvGraphicFramePr>
        <p:xfrm>
          <a:off x="382191" y="2418160"/>
          <a:ext cx="8379619" cy="202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>
            <a:extLst>
              <a:ext uri="{FF2B5EF4-FFF2-40B4-BE49-F238E27FC236}">
                <a16:creationId xmlns="" xmlns:a16="http://schemas.microsoft.com/office/drawing/2014/main" id="{8CC61182-7ED6-459D-8130-5DCCDC7D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274637"/>
            <a:ext cx="6212793" cy="1316429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How to prevent a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cybersecurity incident?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0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FAB5C16-8F79-4E8C-B752-DFA8338C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8" y="2371726"/>
            <a:ext cx="8885900" cy="559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chemeClr val="accent1"/>
                </a:solidFill>
                <a:latin typeface="+mj-lt"/>
              </a:rPr>
              <a:t>Implement and proactively manage foundational technology.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92450DAE-69A0-450F-8343-53CE07FB1CB7}"/>
              </a:ext>
            </a:extLst>
          </p:cNvPr>
          <p:cNvGraphicFramePr/>
          <p:nvPr>
            <p:extLst/>
          </p:nvPr>
        </p:nvGraphicFramePr>
        <p:xfrm>
          <a:off x="125479" y="2371726"/>
          <a:ext cx="8831438" cy="263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>
            <a:extLst>
              <a:ext uri="{FF2B5EF4-FFF2-40B4-BE49-F238E27FC236}">
                <a16:creationId xmlns="" xmlns:a16="http://schemas.microsoft.com/office/drawing/2014/main" id="{8CC61182-7ED6-459D-8130-5DCCDC7D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274637"/>
            <a:ext cx="6212793" cy="1316429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How to prevent a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cybersecurity incident?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97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FAB5C16-8F79-4E8C-B752-DFA8338C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8" y="1812524"/>
            <a:ext cx="8633770" cy="559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Calibri" panose="020F0502020204030204" pitchFamily="34" charset="0"/>
              </a:rPr>
              <a:t>IT </a:t>
            </a:r>
            <a:r>
              <a:rPr lang="en-US" dirty="0" smtClean="0">
                <a:solidFill>
                  <a:schemeClr val="accent1"/>
                </a:solidFill>
                <a:sym typeface="Calibri" panose="020F0502020204030204" pitchFamily="34" charset="0"/>
              </a:rPr>
              <a:t>Policies - Examples</a:t>
            </a:r>
            <a:endParaRPr lang="en-US" dirty="0">
              <a:solidFill>
                <a:schemeClr val="accent1"/>
              </a:solidFill>
              <a:sym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/>
              <a:t>Acceptable Use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Password Management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Mobile Computing / Wireless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Incident Detection and Response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Backup and Recovery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Privacy and Data Protection</a:t>
            </a:r>
          </a:p>
          <a:p>
            <a:pPr lvl="1">
              <a:lnSpc>
                <a:spcPct val="150000"/>
              </a:lnSpc>
            </a:pPr>
            <a:endParaRPr lang="en-US" sz="1500" dirty="0"/>
          </a:p>
          <a:p>
            <a:pPr lvl="1">
              <a:lnSpc>
                <a:spcPct val="150000"/>
              </a:lnSpc>
            </a:pPr>
            <a:endParaRPr lang="en-US" sz="1500" dirty="0"/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8CC61182-7ED6-459D-8130-5DCCDC7D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274637"/>
            <a:ext cx="6212793" cy="1316429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How to prevent a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cybersecurity incident?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59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FAB5C16-8F79-4E8C-B752-DFA8338C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8" y="1812524"/>
            <a:ext cx="8885900" cy="559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Staff Training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98298D0E-A088-4CD3-995E-23D777B26A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01402"/>
              </p:ext>
            </p:extLst>
          </p:nvPr>
        </p:nvGraphicFramePr>
        <p:xfrm>
          <a:off x="912173" y="2630905"/>
          <a:ext cx="7258050" cy="308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>
            <a:extLst>
              <a:ext uri="{FF2B5EF4-FFF2-40B4-BE49-F238E27FC236}">
                <a16:creationId xmlns="" xmlns:a16="http://schemas.microsoft.com/office/drawing/2014/main" id="{8CC61182-7ED6-459D-8130-5DCCDC7D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274637"/>
            <a:ext cx="6212793" cy="1316429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How to prevent a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cybersecurity incident?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3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Holes in the Defense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48" y="239486"/>
            <a:ext cx="6465838" cy="12990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can go wrong without </a:t>
            </a:r>
            <a:r>
              <a:rPr lang="en-US"/>
              <a:t>basic </a:t>
            </a:r>
            <a:r>
              <a:rPr lang="en-US" smtClean="0"/>
              <a:t>protections?</a:t>
            </a: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7B1DD8-02CC-485F-9C93-8AC8BB5E7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b="15000"/>
          <a:stretch/>
        </p:blipFill>
        <p:spPr>
          <a:xfrm>
            <a:off x="0" y="1842745"/>
            <a:ext cx="9144000" cy="39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5937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Learning objectives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Cybersecurity overview</a:t>
            </a:r>
          </a:p>
          <a:p>
            <a:pPr>
              <a:lnSpc>
                <a:spcPct val="150000"/>
              </a:lnSpc>
            </a:pPr>
            <a:r>
              <a:rPr lang="en-US" dirty="0"/>
              <a:t>Importance of prevention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Preventative </a:t>
            </a:r>
            <a:r>
              <a:rPr lang="en-US" dirty="0"/>
              <a:t>measures</a:t>
            </a:r>
          </a:p>
          <a:p>
            <a:pPr>
              <a:lnSpc>
                <a:spcPct val="150000"/>
              </a:lnSpc>
            </a:pPr>
            <a:r>
              <a:rPr lang="en-US" dirty="0"/>
              <a:t>Guidance for </a:t>
            </a:r>
            <a:r>
              <a:rPr lang="en-US" dirty="0" smtClean="0"/>
              <a:t>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0FF2B2B1-3C01-4A70-83EE-ED551820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8" y="1626226"/>
            <a:ext cx="8885900" cy="559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>
                <a:solidFill>
                  <a:schemeClr val="accent1"/>
                </a:solidFill>
                <a:latin typeface="+mj-lt"/>
              </a:rPr>
              <a:t>Bad Practices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44485F-305E-4CA5-969D-26B130372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52778"/>
          <a:stretch/>
        </p:blipFill>
        <p:spPr>
          <a:xfrm>
            <a:off x="0" y="2106251"/>
            <a:ext cx="9144000" cy="180737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248" y="239486"/>
            <a:ext cx="5464352" cy="12990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</a:t>
            </a:r>
            <a:r>
              <a:rPr lang="en-US" dirty="0" smtClean="0"/>
              <a:t>bad practices</a:t>
            </a:r>
            <a:br>
              <a:rPr lang="en-US" dirty="0" smtClean="0"/>
            </a:br>
            <a:r>
              <a:rPr lang="en-US" dirty="0" smtClean="0"/>
              <a:t>should be avoided?</a:t>
            </a:r>
            <a:endParaRPr lang="en-US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3564" y="3851124"/>
            <a:ext cx="1894023" cy="1260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442" y="3891304"/>
            <a:ext cx="1074159" cy="1074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157" y="5042034"/>
            <a:ext cx="167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48FA7"/>
                </a:solidFill>
                <a:ea typeface="Calibri" charset="0"/>
                <a:cs typeface="Calibri" charset="0"/>
              </a:rPr>
              <a:t>Not applying patches </a:t>
            </a:r>
            <a:r>
              <a:rPr lang="en-US" sz="1600" dirty="0" smtClean="0">
                <a:solidFill>
                  <a:srgbClr val="848FA7"/>
                </a:solidFill>
                <a:ea typeface="Calibri" charset="0"/>
                <a:cs typeface="Calibri" charset="0"/>
              </a:rPr>
              <a:t>&amp; software updates</a:t>
            </a:r>
            <a:endParaRPr lang="en-US" sz="1600" dirty="0">
              <a:solidFill>
                <a:srgbClr val="848FA7"/>
              </a:solidFill>
              <a:ea typeface="Calibri" charset="0"/>
              <a:cs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8489" y="3851124"/>
            <a:ext cx="1748221" cy="13999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95209" y="5111525"/>
            <a:ext cx="16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48FA7"/>
                </a:solidFill>
                <a:ea typeface="Calibri" charset="0"/>
                <a:cs typeface="Calibri" charset="0"/>
              </a:rPr>
              <a:t>Non-segregated Wi-Fi Networks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1198" y="5165144"/>
            <a:ext cx="2017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48FA7"/>
                </a:solidFill>
                <a:ea typeface="Calibri" charset="0"/>
                <a:cs typeface="Calibri" charset="0"/>
              </a:rPr>
              <a:t>Unsupported </a:t>
            </a:r>
            <a:endParaRPr lang="en-US" sz="1600" dirty="0" smtClean="0">
              <a:solidFill>
                <a:srgbClr val="848FA7"/>
              </a:solidFill>
              <a:ea typeface="Calibri" charset="0"/>
              <a:cs typeface="Calibri" charset="0"/>
            </a:endParaRPr>
          </a:p>
          <a:p>
            <a:pPr algn="ctr"/>
            <a:r>
              <a:rPr lang="en-US" sz="1600" dirty="0" smtClean="0">
                <a:solidFill>
                  <a:srgbClr val="848FA7"/>
                </a:solidFill>
                <a:ea typeface="Calibri" charset="0"/>
                <a:cs typeface="Calibri" charset="0"/>
              </a:rPr>
              <a:t>Software </a:t>
            </a:r>
            <a:r>
              <a:rPr lang="en-US" sz="1600" dirty="0">
                <a:solidFill>
                  <a:srgbClr val="848FA7"/>
                </a:solidFill>
                <a:ea typeface="Calibri" charset="0"/>
                <a:cs typeface="Calibri" charset="0"/>
              </a:rPr>
              <a:t>&amp; Hardware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7612" y="3851124"/>
            <a:ext cx="1618101" cy="12944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84001" y="5111525"/>
            <a:ext cx="2017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48FA7"/>
                </a:solidFill>
                <a:ea typeface="Calibri" charset="0"/>
                <a:cs typeface="Calibri" charset="0"/>
              </a:rPr>
              <a:t>Removable</a:t>
            </a:r>
          </a:p>
          <a:p>
            <a:pPr algn="ctr"/>
            <a:r>
              <a:rPr lang="en-US" sz="1600" dirty="0" smtClean="0">
                <a:solidFill>
                  <a:srgbClr val="848FA7"/>
                </a:solidFill>
                <a:ea typeface="Calibri" charset="0"/>
                <a:cs typeface="Calibri" charset="0"/>
              </a:rPr>
              <a:t>Media Devices</a:t>
            </a:r>
            <a:endParaRPr lang="en-US" sz="1600" dirty="0">
              <a:solidFill>
                <a:srgbClr val="848FA7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6291943" cy="1173162"/>
          </a:xfrm>
        </p:spPr>
        <p:txBody>
          <a:bodyPr/>
          <a:lstStyle/>
          <a:p>
            <a:r>
              <a:rPr lang="en-US" dirty="0"/>
              <a:t>Improving your ASC’s cybersecurity position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386036"/>
              </p:ext>
            </p:extLst>
          </p:nvPr>
        </p:nvGraphicFramePr>
        <p:xfrm>
          <a:off x="120020" y="1881693"/>
          <a:ext cx="8885635" cy="368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05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0429"/>
            <a:ext cx="7772400" cy="1741714"/>
          </a:xfrm>
        </p:spPr>
        <p:txBody>
          <a:bodyPr/>
          <a:lstStyle/>
          <a:p>
            <a:r>
              <a:rPr lang="en-US" sz="5400" dirty="0" smtClean="0"/>
              <a:t>Q&amp;A</a:t>
            </a:r>
            <a:endParaRPr lang="en-US" sz="5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00" y="4212770"/>
            <a:ext cx="4259179" cy="162197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Bret Shaw | 641.628.0206</a:t>
            </a:r>
          </a:p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bshaw@icetechnologies.com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135605" y="3727497"/>
            <a:ext cx="4872789" cy="4852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Contact 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Information: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12820" y="4212770"/>
            <a:ext cx="4259179" cy="162197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Roy Georgia | 641.628.0286</a:t>
            </a:r>
          </a:p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rgeorgia@icetechnologies.com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0AF295-F19B-4CA0-8315-252C451E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/>
              <a:t>Objectives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8871" y="1859430"/>
            <a:ext cx="1882588" cy="170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3736" y="1862804"/>
            <a:ext cx="1704788" cy="170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0800" y="1859816"/>
            <a:ext cx="1707776" cy="170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888" y="3684946"/>
            <a:ext cx="22725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EDUCATION</a:t>
            </a:r>
            <a:endParaRPr lang="en-US" sz="1200" dirty="0" smtClean="0"/>
          </a:p>
          <a:p>
            <a:pPr algn="ctr"/>
            <a:r>
              <a:rPr lang="en-US" dirty="0" smtClean="0"/>
              <a:t>What is cybersecurity and why is it relevant to your ASC?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9853" y="3684946"/>
            <a:ext cx="22725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PLANNING</a:t>
            </a:r>
            <a:endParaRPr lang="en-US" sz="1200" dirty="0" smtClean="0"/>
          </a:p>
          <a:p>
            <a:pPr algn="ctr"/>
            <a:r>
              <a:rPr lang="en-US" dirty="0" smtClean="0"/>
              <a:t>Take a proactive stance to protect your information assets.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8411" y="3684946"/>
            <a:ext cx="227255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APPLICATION</a:t>
            </a:r>
            <a:endParaRPr lang="en-US" sz="1200" dirty="0" smtClean="0"/>
          </a:p>
          <a:p>
            <a:pPr algn="ctr"/>
            <a:r>
              <a:rPr lang="en-US" dirty="0" smtClean="0"/>
              <a:t>What things should you be doing and not doing today?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85EB30F-6499-4CE7-95D6-144FBB16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1591067"/>
            <a:ext cx="8229600" cy="3990758"/>
          </a:xfrm>
        </p:spPr>
        <p:txBody>
          <a:bodyPr/>
          <a:lstStyle/>
          <a:p>
            <a:pPr marL="0" indent="0">
              <a:buNone/>
            </a:pPr>
            <a:endParaRPr lang="en-US" sz="2100" dirty="0">
              <a:latin typeface="+mj-lt"/>
            </a:endParaRPr>
          </a:p>
          <a:p>
            <a:pPr marL="0" indent="0">
              <a:buNone/>
            </a:pPr>
            <a:r>
              <a:rPr lang="en-US" sz="4050" dirty="0">
                <a:latin typeface="+mj-lt"/>
              </a:rPr>
              <a:t>Cybersecurity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en-US" i="1" dirty="0">
                <a:latin typeface="+mj-lt"/>
              </a:rPr>
              <a:t>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noun</a:t>
            </a:r>
            <a:r>
              <a:rPr lang="en-US" i="1" dirty="0">
                <a:latin typeface="+mj-lt"/>
              </a:rPr>
              <a:t>)</a:t>
            </a: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r>
              <a:rPr lang="en-US" sz="2700" dirty="0">
                <a:solidFill>
                  <a:schemeClr val="tx2"/>
                </a:solidFill>
                <a:latin typeface="+mj-lt"/>
              </a:rPr>
              <a:t>The protections taken to keep electronic information private and safe from damage or theft.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75BF3CD-FA4E-425D-AD29-E4AD8506C8FB}"/>
              </a:ext>
            </a:extLst>
          </p:cNvPr>
          <p:cNvGrpSpPr/>
          <p:nvPr/>
        </p:nvGrpSpPr>
        <p:grpSpPr>
          <a:xfrm>
            <a:off x="98249" y="2517601"/>
            <a:ext cx="6179847" cy="1610203"/>
            <a:chOff x="-29134" y="1291588"/>
            <a:chExt cx="9118082" cy="242872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DDA900-C77C-4DE3-9E40-6F58C19CB7BF}"/>
                </a:ext>
              </a:extLst>
            </p:cNvPr>
            <p:cNvSpPr/>
            <p:nvPr/>
          </p:nvSpPr>
          <p:spPr>
            <a:xfrm>
              <a:off x="-29134" y="1291588"/>
              <a:ext cx="4047883" cy="2428729"/>
            </a:xfrm>
            <a:custGeom>
              <a:avLst/>
              <a:gdLst>
                <a:gd name="connsiteX0" fmla="*/ 0 w 4047883"/>
                <a:gd name="connsiteY0" fmla="*/ 0 h 2428729"/>
                <a:gd name="connsiteX1" fmla="*/ 4047883 w 4047883"/>
                <a:gd name="connsiteY1" fmla="*/ 0 h 2428729"/>
                <a:gd name="connsiteX2" fmla="*/ 4047883 w 4047883"/>
                <a:gd name="connsiteY2" fmla="*/ 2428729 h 2428729"/>
                <a:gd name="connsiteX3" fmla="*/ 0 w 4047883"/>
                <a:gd name="connsiteY3" fmla="*/ 2428729 h 2428729"/>
                <a:gd name="connsiteX4" fmla="*/ 0 w 4047883"/>
                <a:gd name="connsiteY4" fmla="*/ 0 h 24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7883" h="2428729">
                  <a:moveTo>
                    <a:pt x="0" y="0"/>
                  </a:moveTo>
                  <a:lnTo>
                    <a:pt x="4047883" y="0"/>
                  </a:lnTo>
                  <a:lnTo>
                    <a:pt x="4047883" y="2428729"/>
                  </a:lnTo>
                  <a:lnTo>
                    <a:pt x="0" y="242872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000" b="1" dirty="0">
                  <a:solidFill>
                    <a:schemeClr val="tx1"/>
                  </a:solidFill>
                </a:rPr>
                <a:t>PHI</a:t>
              </a:r>
              <a:r>
                <a:rPr lang="en-US" sz="2775" dirty="0">
                  <a:solidFill>
                    <a:schemeClr val="tx1"/>
                  </a:solidFill>
                </a:rPr>
                <a:t> 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en-US" i="1" dirty="0">
                  <a:solidFill>
                    <a:schemeClr val="tx1"/>
                  </a:solidFill>
                </a:rPr>
                <a:t>(Protected Health Information)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5B647AD-D634-411E-810A-60EF7354E13D}"/>
                </a:ext>
              </a:extLst>
            </p:cNvPr>
            <p:cNvSpPr/>
            <p:nvPr/>
          </p:nvSpPr>
          <p:spPr>
            <a:xfrm>
              <a:off x="5041065" y="1291588"/>
              <a:ext cx="4047883" cy="2428729"/>
            </a:xfrm>
            <a:custGeom>
              <a:avLst/>
              <a:gdLst>
                <a:gd name="connsiteX0" fmla="*/ 0 w 4047883"/>
                <a:gd name="connsiteY0" fmla="*/ 0 h 2428729"/>
                <a:gd name="connsiteX1" fmla="*/ 4047883 w 4047883"/>
                <a:gd name="connsiteY1" fmla="*/ 0 h 2428729"/>
                <a:gd name="connsiteX2" fmla="*/ 4047883 w 4047883"/>
                <a:gd name="connsiteY2" fmla="*/ 2428729 h 2428729"/>
                <a:gd name="connsiteX3" fmla="*/ 0 w 4047883"/>
                <a:gd name="connsiteY3" fmla="*/ 2428729 h 2428729"/>
                <a:gd name="connsiteX4" fmla="*/ 0 w 4047883"/>
                <a:gd name="connsiteY4" fmla="*/ 0 h 24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7883" h="2428729">
                  <a:moveTo>
                    <a:pt x="0" y="0"/>
                  </a:moveTo>
                  <a:lnTo>
                    <a:pt x="4047883" y="0"/>
                  </a:lnTo>
                  <a:lnTo>
                    <a:pt x="4047883" y="2428729"/>
                  </a:lnTo>
                  <a:lnTo>
                    <a:pt x="0" y="242872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000" b="1" dirty="0">
                  <a:solidFill>
                    <a:schemeClr val="tx1"/>
                  </a:solidFill>
                </a:rPr>
                <a:t>PII</a:t>
              </a:r>
              <a:endParaRPr lang="en-US" sz="2775" b="1" dirty="0">
                <a:solidFill>
                  <a:schemeClr val="tx1"/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en-US" i="1" dirty="0">
                  <a:solidFill>
                    <a:schemeClr val="tx1"/>
                  </a:solidFill>
                </a:rPr>
                <a:t>(Personally Identifiable Information)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A6C7B7A-5B9B-428C-B933-8B110778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477962"/>
          </a:xfrm>
        </p:spPr>
        <p:txBody>
          <a:bodyPr/>
          <a:lstStyle/>
          <a:p>
            <a:r>
              <a:rPr lang="en-US" dirty="0">
                <a:latin typeface="+mj-lt"/>
              </a:rPr>
              <a:t>Why is healthcare a target?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895D4F91-960A-4D95-BD10-7A55196DE55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82242" y="2329720"/>
            <a:ext cx="2287587" cy="1985963"/>
          </a:xfrm>
          <a:ln w="19050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50" b="0" i="1" dirty="0"/>
              <a:t>“Every year is becoming a record setting year for the number of security breaches that occur in healthcare organizations.”</a:t>
            </a:r>
            <a:r>
              <a:rPr lang="en-US" sz="1200" b="0" dirty="0"/>
              <a:t/>
            </a:r>
            <a:br>
              <a:rPr lang="en-US" sz="1200" b="0" dirty="0"/>
            </a:br>
            <a:r>
              <a:rPr lang="en-US" sz="1200" b="0" dirty="0"/>
              <a:t/>
            </a:r>
            <a:br>
              <a:rPr lang="en-US" sz="1200" b="0" dirty="0"/>
            </a:br>
            <a:r>
              <a:rPr lang="en-US" sz="1200" dirty="0">
                <a:solidFill>
                  <a:schemeClr val="accent1"/>
                </a:solidFill>
              </a:rPr>
              <a:t>ICE Technologies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7F3A543-B1C3-4C94-AC84-1172F50994FE}"/>
              </a:ext>
            </a:extLst>
          </p:cNvPr>
          <p:cNvSpPr txBox="1"/>
          <p:nvPr/>
        </p:nvSpPr>
        <p:spPr>
          <a:xfrm>
            <a:off x="2841731" y="3149577"/>
            <a:ext cx="692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0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932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4B957BA-8BB0-44E2-9901-A43997C3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5507764" cy="1169601"/>
          </a:xfrm>
        </p:spPr>
        <p:txBody>
          <a:bodyPr/>
          <a:lstStyle/>
          <a:p>
            <a:r>
              <a:rPr lang="en-US" dirty="0">
                <a:latin typeface="+mj-lt"/>
              </a:rPr>
              <a:t>Where are businesses today?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921564-9622-4317-A79A-0F177B1CC7A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8387" y="2325688"/>
            <a:ext cx="2287587" cy="1938734"/>
          </a:xfrm>
          <a:ln w="19050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500" b="0" i="1" dirty="0"/>
              <a:t>Cyber crime damages expected to cost the world </a:t>
            </a:r>
            <a:r>
              <a:rPr lang="en-US" sz="1500" i="1" dirty="0"/>
              <a:t>$6 trillion annually by 2021 </a:t>
            </a:r>
            <a:r>
              <a:rPr lang="en-US" sz="1500" b="0" i="1" dirty="0"/>
              <a:t>— making it more profitable than the global trade of all major illegal drugs </a:t>
            </a:r>
            <a:r>
              <a:rPr lang="en-US" sz="1500" b="0" i="1"/>
              <a:t>combined</a:t>
            </a:r>
            <a:r>
              <a:rPr lang="en-US" sz="1500" b="0" i="1" smtClean="0"/>
              <a:t>.</a:t>
            </a:r>
            <a:endParaRPr lang="en-US" dirty="0"/>
          </a:p>
          <a:p>
            <a:pPr marL="0" indent="0" algn="r">
              <a:buNone/>
            </a:pPr>
            <a:r>
              <a:rPr lang="en-US" sz="1200" dirty="0">
                <a:solidFill>
                  <a:schemeClr val="accent1"/>
                </a:solidFill>
              </a:rPr>
              <a:t>Source: CSO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B314B5D-7C3C-4E10-98DE-DC598449C18A}"/>
              </a:ext>
            </a:extLst>
          </p:cNvPr>
          <p:cNvGrpSpPr/>
          <p:nvPr/>
        </p:nvGrpSpPr>
        <p:grpSpPr>
          <a:xfrm>
            <a:off x="144067" y="1632348"/>
            <a:ext cx="5955506" cy="3948112"/>
            <a:chOff x="192088" y="1033463"/>
            <a:chExt cx="7940675" cy="5264149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82F3DDCD-7F56-4704-9A8C-8A0B13335845}"/>
                </a:ext>
              </a:extLst>
            </p:cNvPr>
            <p:cNvSpPr/>
            <p:nvPr/>
          </p:nvSpPr>
          <p:spPr>
            <a:xfrm>
              <a:off x="2838979" y="1033463"/>
              <a:ext cx="2646891" cy="1754716"/>
            </a:xfrm>
            <a:custGeom>
              <a:avLst/>
              <a:gdLst>
                <a:gd name="connsiteX0" fmla="*/ 0 w 2646891"/>
                <a:gd name="connsiteY0" fmla="*/ 1754716 h 1754716"/>
                <a:gd name="connsiteX1" fmla="*/ 1323442 w 2646891"/>
                <a:gd name="connsiteY1" fmla="*/ 0 h 1754716"/>
                <a:gd name="connsiteX2" fmla="*/ 1323449 w 2646891"/>
                <a:gd name="connsiteY2" fmla="*/ 0 h 1754716"/>
                <a:gd name="connsiteX3" fmla="*/ 2646891 w 2646891"/>
                <a:gd name="connsiteY3" fmla="*/ 1754716 h 1754716"/>
                <a:gd name="connsiteX4" fmla="*/ 0 w 2646891"/>
                <a:gd name="connsiteY4" fmla="*/ 1754716 h 17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891" h="1754716">
                  <a:moveTo>
                    <a:pt x="0" y="1754716"/>
                  </a:moveTo>
                  <a:lnTo>
                    <a:pt x="1323442" y="0"/>
                  </a:lnTo>
                  <a:lnTo>
                    <a:pt x="1323449" y="0"/>
                  </a:lnTo>
                  <a:lnTo>
                    <a:pt x="2646891" y="1754716"/>
                  </a:lnTo>
                  <a:lnTo>
                    <a:pt x="0" y="17547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</a:pPr>
              <a:endParaRPr lang="en-US" sz="2100" dirty="0">
                <a:solidFill>
                  <a:schemeClr val="tx2"/>
                </a:solidFill>
              </a:endParaRPr>
            </a:p>
            <a:p>
              <a:pPr algn="ctr" defTabSz="933450">
                <a:lnSpc>
                  <a:spcPct val="90000"/>
                </a:lnSpc>
              </a:pPr>
              <a:r>
                <a:rPr lang="en-US" sz="2100" dirty="0">
                  <a:solidFill>
                    <a:schemeClr val="tx2"/>
                  </a:solidFill>
                </a:rPr>
                <a:t>ASC</a:t>
              </a:r>
            </a:p>
            <a:p>
              <a:pPr algn="ctr" defTabSz="933450">
                <a:lnSpc>
                  <a:spcPct val="90000"/>
                </a:lnSpc>
              </a:pPr>
              <a:r>
                <a:rPr lang="en-US" sz="2100" dirty="0">
                  <a:solidFill>
                    <a:schemeClr val="tx2"/>
                  </a:solidFill>
                </a:rPr>
                <a:t>Specific Incidents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FC81E83-457D-4AC4-943D-6B53D211A245}"/>
                </a:ext>
              </a:extLst>
            </p:cNvPr>
            <p:cNvSpPr/>
            <p:nvPr/>
          </p:nvSpPr>
          <p:spPr>
            <a:xfrm>
              <a:off x="1515533" y="2788179"/>
              <a:ext cx="5293783" cy="1754716"/>
            </a:xfrm>
            <a:custGeom>
              <a:avLst/>
              <a:gdLst>
                <a:gd name="connsiteX0" fmla="*/ 0 w 5293783"/>
                <a:gd name="connsiteY0" fmla="*/ 1754716 h 1754716"/>
                <a:gd name="connsiteX1" fmla="*/ 1323442 w 5293783"/>
                <a:gd name="connsiteY1" fmla="*/ 0 h 1754716"/>
                <a:gd name="connsiteX2" fmla="*/ 3970341 w 5293783"/>
                <a:gd name="connsiteY2" fmla="*/ 0 h 1754716"/>
                <a:gd name="connsiteX3" fmla="*/ 5293783 w 5293783"/>
                <a:gd name="connsiteY3" fmla="*/ 1754716 h 1754716"/>
                <a:gd name="connsiteX4" fmla="*/ 0 w 5293783"/>
                <a:gd name="connsiteY4" fmla="*/ 1754716 h 17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783" h="1754716">
                  <a:moveTo>
                    <a:pt x="0" y="1754716"/>
                  </a:moveTo>
                  <a:lnTo>
                    <a:pt x="1323442" y="0"/>
                  </a:lnTo>
                  <a:lnTo>
                    <a:pt x="3970341" y="0"/>
                  </a:lnTo>
                  <a:lnTo>
                    <a:pt x="5293783" y="1754716"/>
                  </a:lnTo>
                  <a:lnTo>
                    <a:pt x="0" y="17547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5289" tIns="30480" rIns="725289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>
                  <a:solidFill>
                    <a:schemeClr val="tx2"/>
                  </a:solidFill>
                </a:rPr>
                <a:t>Healthcare Specific Incidents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6A3D179-C4C5-4EF3-A05C-CB134CCE895C}"/>
                </a:ext>
              </a:extLst>
            </p:cNvPr>
            <p:cNvSpPr/>
            <p:nvPr/>
          </p:nvSpPr>
          <p:spPr>
            <a:xfrm>
              <a:off x="192088" y="4542896"/>
              <a:ext cx="7940675" cy="1754716"/>
            </a:xfrm>
            <a:custGeom>
              <a:avLst/>
              <a:gdLst>
                <a:gd name="connsiteX0" fmla="*/ 0 w 7940675"/>
                <a:gd name="connsiteY0" fmla="*/ 1754716 h 1754716"/>
                <a:gd name="connsiteX1" fmla="*/ 1323442 w 7940675"/>
                <a:gd name="connsiteY1" fmla="*/ 0 h 1754716"/>
                <a:gd name="connsiteX2" fmla="*/ 6617233 w 7940675"/>
                <a:gd name="connsiteY2" fmla="*/ 0 h 1754716"/>
                <a:gd name="connsiteX3" fmla="*/ 7940675 w 7940675"/>
                <a:gd name="connsiteY3" fmla="*/ 1754716 h 1754716"/>
                <a:gd name="connsiteX4" fmla="*/ 0 w 7940675"/>
                <a:gd name="connsiteY4" fmla="*/ 1754716 h 17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75" h="1754716">
                  <a:moveTo>
                    <a:pt x="0" y="1754716"/>
                  </a:moveTo>
                  <a:lnTo>
                    <a:pt x="1323442" y="0"/>
                  </a:lnTo>
                  <a:lnTo>
                    <a:pt x="6617233" y="0"/>
                  </a:lnTo>
                  <a:lnTo>
                    <a:pt x="7940675" y="1754716"/>
                  </a:lnTo>
                  <a:lnTo>
                    <a:pt x="0" y="17547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314" tIns="38100" rIns="1080314" bIns="381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000" dirty="0">
                  <a:solidFill>
                    <a:schemeClr val="tx2"/>
                  </a:solidFill>
                </a:rPr>
                <a:t>High-profile Business Incidents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Importance of Prevention</a:t>
            </a:r>
            <a:endParaRPr lang="en-US" dirty="0"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FAB5C16-8F79-4E8C-B752-DFA8338C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86" y="1591067"/>
            <a:ext cx="8885900" cy="246201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HIPAA / HITECH</a:t>
            </a:r>
          </a:p>
          <a:p>
            <a:pPr lvl="1">
              <a:lnSpc>
                <a:spcPct val="150000"/>
              </a:lnSpc>
            </a:pPr>
            <a:r>
              <a:rPr lang="en-US" sz="1500" dirty="0"/>
              <a:t>Ensure the confidentiality, integrity, and availability of all e-PHI.</a:t>
            </a:r>
          </a:p>
          <a:p>
            <a:pPr lvl="1">
              <a:lnSpc>
                <a:spcPct val="150000"/>
              </a:lnSpc>
            </a:pPr>
            <a:r>
              <a:rPr lang="en-US" sz="1500" dirty="0"/>
              <a:t>Identify and protect against reasonably anticipated threats.</a:t>
            </a:r>
          </a:p>
          <a:p>
            <a:pPr lvl="1">
              <a:lnSpc>
                <a:spcPct val="150000"/>
              </a:lnSpc>
            </a:pPr>
            <a:r>
              <a:rPr lang="en-US" sz="1500" dirty="0"/>
              <a:t>Protect against reasonably anticipated, impermissible uses or disclosures.</a:t>
            </a:r>
          </a:p>
          <a:p>
            <a:pPr lvl="1">
              <a:lnSpc>
                <a:spcPct val="150000"/>
              </a:lnSpc>
            </a:pPr>
            <a:r>
              <a:rPr lang="en-US" sz="1500" dirty="0"/>
              <a:t>Ensure compliance by their workforce.</a:t>
            </a:r>
          </a:p>
          <a:p>
            <a:pPr lvl="1">
              <a:lnSpc>
                <a:spcPct val="150000"/>
              </a:lnSpc>
            </a:pPr>
            <a:r>
              <a:rPr lang="en-US" sz="1500" dirty="0"/>
              <a:t>Sanctions and penalties.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CC61182-7ED6-459D-8130-5DCCDC7D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274637"/>
            <a:ext cx="6212793" cy="1316429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Why is preventing cybersecurity incidents important?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4A549319-BB36-42AE-857C-65B3530EE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110612"/>
              </p:ext>
            </p:extLst>
          </p:nvPr>
        </p:nvGraphicFramePr>
        <p:xfrm>
          <a:off x="908448" y="3612535"/>
          <a:ext cx="7327106" cy="223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67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FAB5C16-8F79-4E8C-B752-DFA8338C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85" y="1826811"/>
            <a:ext cx="8885900" cy="70207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Protecting Key Applications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F1F02425-DD19-4229-9716-23F6C0660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91358"/>
              </p:ext>
            </p:extLst>
          </p:nvPr>
        </p:nvGraphicFramePr>
        <p:xfrm>
          <a:off x="918325" y="2311367"/>
          <a:ext cx="7282421" cy="284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>
            <a:extLst>
              <a:ext uri="{FF2B5EF4-FFF2-40B4-BE49-F238E27FC236}">
                <a16:creationId xmlns="" xmlns:a16="http://schemas.microsoft.com/office/drawing/2014/main" id="{8CC61182-7ED6-459D-8130-5DCCDC7D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274637"/>
            <a:ext cx="6212793" cy="1316429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Why is preventing cybersecurity incidents important?</a:t>
            </a:r>
          </a:p>
        </p:txBody>
      </p:sp>
    </p:spTree>
    <p:extLst>
      <p:ext uri="{BB962C8B-B14F-4D97-AF65-F5344CB8AC3E}">
        <p14:creationId xmlns:p14="http://schemas.microsoft.com/office/powerpoint/2010/main" val="241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CE_2016Template">
  <a:themeElements>
    <a:clrScheme name="ICE Technologies 2015 ">
      <a:dk1>
        <a:srgbClr val="182E65"/>
      </a:dk1>
      <a:lt1>
        <a:sysClr val="window" lastClr="FFFFFF"/>
      </a:lt1>
      <a:dk2>
        <a:srgbClr val="1F497D"/>
      </a:dk2>
      <a:lt2>
        <a:srgbClr val="EEECE1"/>
      </a:lt2>
      <a:accent1>
        <a:srgbClr val="E79F00"/>
      </a:accent1>
      <a:accent2>
        <a:srgbClr val="183063"/>
      </a:accent2>
      <a:accent3>
        <a:srgbClr val="C2D3E7"/>
      </a:accent3>
      <a:accent4>
        <a:srgbClr val="E59800"/>
      </a:accent4>
      <a:accent5>
        <a:srgbClr val="4BACC6"/>
      </a:accent5>
      <a:accent6>
        <a:srgbClr val="DC8B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_ICEPowerpoint2016 (Read-Only)" id="{270FF212-0280-F44C-B69E-FFD84E0D62CC}" vid="{3FC57852-DB9C-7C4E-9749-4CB378D634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Presentation1_ICEPowerpoint2016</Template>
  <TotalTime>9009</TotalTime>
  <Words>650</Words>
  <Application>Microsoft Macintosh PowerPoint</Application>
  <PresentationFormat>On-screen Show (4:3)</PresentationFormat>
  <Paragraphs>153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ＭＳ Ｐゴシック</vt:lpstr>
      <vt:lpstr>Verdana</vt:lpstr>
      <vt:lpstr>ICE_2016Template</vt:lpstr>
      <vt:lpstr>Preventing Cybersecurity Events In The ASC</vt:lpstr>
      <vt:lpstr>Agenda</vt:lpstr>
      <vt:lpstr>Learning Objectives</vt:lpstr>
      <vt:lpstr>PowerPoint Presentation</vt:lpstr>
      <vt:lpstr>Why is healthcare a target?</vt:lpstr>
      <vt:lpstr>Where are businesses today?</vt:lpstr>
      <vt:lpstr>Importance of Prevention</vt:lpstr>
      <vt:lpstr>Why is preventing cybersecurity incidents important?</vt:lpstr>
      <vt:lpstr>Why is preventing cybersecurity incidents important?</vt:lpstr>
      <vt:lpstr>Why is preventing cybersecurity incidents important?</vt:lpstr>
      <vt:lpstr>Preventative Measures</vt:lpstr>
      <vt:lpstr>How to prevent a cybersecurity incident?</vt:lpstr>
      <vt:lpstr>How to prevent a cybersecurity incident?</vt:lpstr>
      <vt:lpstr>How to prevent a cybersecurity incident?</vt:lpstr>
      <vt:lpstr>How to prevent a cybersecurity incident?</vt:lpstr>
      <vt:lpstr>How to prevent a cybersecurity incident?</vt:lpstr>
      <vt:lpstr>How to prevent a cybersecurity incident?</vt:lpstr>
      <vt:lpstr>Holes in the Defense</vt:lpstr>
      <vt:lpstr>What can go wrong without basic protections?</vt:lpstr>
      <vt:lpstr>What bad practices should be avoided?</vt:lpstr>
      <vt:lpstr>Key Takeaways</vt:lpstr>
      <vt:lpstr>Improving your ASC’s cybersecurity position</vt:lpstr>
      <vt:lpstr>Q&amp;A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 Georgia Introduction  &amp; ASC Overview</dc:title>
  <dc:creator>Roy Georgia</dc:creator>
  <cp:lastModifiedBy>Roy Georgia</cp:lastModifiedBy>
  <cp:revision>283</cp:revision>
  <cp:lastPrinted>2018-02-22T21:26:18Z</cp:lastPrinted>
  <dcterms:created xsi:type="dcterms:W3CDTF">2017-03-14T16:03:49Z</dcterms:created>
  <dcterms:modified xsi:type="dcterms:W3CDTF">2018-04-03T17:58:39Z</dcterms:modified>
</cp:coreProperties>
</file>