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256" r:id="rId2"/>
    <p:sldId id="257" r:id="rId3"/>
    <p:sldId id="258" r:id="rId4"/>
    <p:sldId id="259" r:id="rId5"/>
    <p:sldId id="260" r:id="rId6"/>
    <p:sldId id="261" r:id="rId7"/>
    <p:sldId id="267"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Lst>
  <p:sldSz cx="9144000" cy="6858000" type="screen4x3"/>
  <p:notesSz cx="7010400" cy="92964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108" d="100"/>
          <a:sy n="108" d="100"/>
        </p:scale>
        <p:origin x="171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E7D652A-DCA4-463F-8CB6-2F540A158AAA}" type="datetimeFigureOut">
              <a:rPr lang="en-US" smtClean="0"/>
              <a:pPr/>
              <a:t>3/23/2018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DFCC176-5605-49C4-AEA4-0E3757C5A01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72A0034-C720-E14C-9EBB-DAFD2DEE0356}" type="datetime1">
              <a:rPr lang="en-US"/>
              <a:pPr>
                <a:defRPr/>
              </a:pPr>
              <a:t>3/23/2018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7CC822-1B93-5942-BA20-BD655A1D1ED5}" type="slidenum">
              <a:rPr lang="en-US"/>
              <a:pPr>
                <a:defRPr/>
              </a:pPr>
              <a:t>‹#›</a:t>
            </a:fld>
            <a:endParaRPr lang="en-US"/>
          </a:p>
        </p:txBody>
      </p:sp>
    </p:spTree>
    <p:extLst>
      <p:ext uri="{BB962C8B-B14F-4D97-AF65-F5344CB8AC3E}">
        <p14:creationId xmlns:p14="http://schemas.microsoft.com/office/powerpoint/2010/main" val="332826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18BE1AF-2A5F-5842-86FC-D04B7A553711}" type="datetime1">
              <a:rPr lang="en-US"/>
              <a:pPr>
                <a:defRPr/>
              </a:pPr>
              <a:t>3/23/2018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F7933A-FC7D-904A-B784-AA7F4A7A866E}" type="slidenum">
              <a:rPr lang="en-US"/>
              <a:pPr>
                <a:defRPr/>
              </a:pPr>
              <a:t>‹#›</a:t>
            </a:fld>
            <a:endParaRPr lang="en-US"/>
          </a:p>
        </p:txBody>
      </p:sp>
    </p:spTree>
    <p:extLst>
      <p:ext uri="{BB962C8B-B14F-4D97-AF65-F5344CB8AC3E}">
        <p14:creationId xmlns:p14="http://schemas.microsoft.com/office/powerpoint/2010/main" val="3118733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A95E1A4-B2C5-6041-8F87-6206A21FB9B8}" type="datetime1">
              <a:rPr lang="en-US"/>
              <a:pPr>
                <a:defRPr/>
              </a:pPr>
              <a:t>3/23/2018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E0A87B-93E8-8D4C-B885-1118DA3DD85E}" type="slidenum">
              <a:rPr lang="en-US"/>
              <a:pPr>
                <a:defRPr/>
              </a:pPr>
              <a:t>‹#›</a:t>
            </a:fld>
            <a:endParaRPr lang="en-US"/>
          </a:p>
        </p:txBody>
      </p:sp>
    </p:spTree>
    <p:extLst>
      <p:ext uri="{BB962C8B-B14F-4D97-AF65-F5344CB8AC3E}">
        <p14:creationId xmlns:p14="http://schemas.microsoft.com/office/powerpoint/2010/main" val="2984628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12034FC-93DC-0D4E-9189-63478459C526}" type="datetime1">
              <a:rPr lang="en-US"/>
              <a:pPr>
                <a:defRPr/>
              </a:pPr>
              <a:t>3/23/2018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D77F0F6-E88D-814F-8D28-163C37987166}" type="slidenum">
              <a:rPr lang="en-US"/>
              <a:pPr>
                <a:defRPr/>
              </a:pPr>
              <a:t>‹#›</a:t>
            </a:fld>
            <a:endParaRPr lang="en-US"/>
          </a:p>
        </p:txBody>
      </p:sp>
    </p:spTree>
    <p:extLst>
      <p:ext uri="{BB962C8B-B14F-4D97-AF65-F5344CB8AC3E}">
        <p14:creationId xmlns:p14="http://schemas.microsoft.com/office/powerpoint/2010/main" val="1709090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0033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96C83E0-0B2C-6146-B54F-0825F2A9CB8F}" type="datetime1">
              <a:rPr lang="en-US"/>
              <a:pPr>
                <a:defRPr/>
              </a:pPr>
              <a:t>3/23/2018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205350-5339-4B4A-954C-C1D7FAA3900F}" type="slidenum">
              <a:rPr lang="en-US"/>
              <a:pPr>
                <a:defRPr/>
              </a:pPr>
              <a:t>‹#›</a:t>
            </a:fld>
            <a:endParaRPr lang="en-US"/>
          </a:p>
        </p:txBody>
      </p:sp>
    </p:spTree>
    <p:extLst>
      <p:ext uri="{BB962C8B-B14F-4D97-AF65-F5344CB8AC3E}">
        <p14:creationId xmlns:p14="http://schemas.microsoft.com/office/powerpoint/2010/main" val="4281956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7E21DD1-372A-0F48-8C48-5AD34CB2838F}" type="datetime1">
              <a:rPr lang="en-US"/>
              <a:pPr>
                <a:defRPr/>
              </a:pPr>
              <a:t>3/23/2018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14B338F-7669-C145-8B04-378DCA90B85C}" type="slidenum">
              <a:rPr lang="en-US"/>
              <a:pPr>
                <a:defRPr/>
              </a:pPr>
              <a:t>‹#›</a:t>
            </a:fld>
            <a:endParaRPr lang="en-US"/>
          </a:p>
        </p:txBody>
      </p:sp>
    </p:spTree>
    <p:extLst>
      <p:ext uri="{BB962C8B-B14F-4D97-AF65-F5344CB8AC3E}">
        <p14:creationId xmlns:p14="http://schemas.microsoft.com/office/powerpoint/2010/main" val="910793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235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235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02C8876-11C8-DC43-BC74-F894C2E346F8}" type="datetime1">
              <a:rPr lang="en-US"/>
              <a:pPr>
                <a:defRPr/>
              </a:pPr>
              <a:t>3/23/2018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5C95C16-5BCA-D84F-B7F7-EE81DABC223F}" type="slidenum">
              <a:rPr lang="en-US"/>
              <a:pPr>
                <a:defRPr/>
              </a:pPr>
              <a:t>‹#›</a:t>
            </a:fld>
            <a:endParaRPr lang="en-US"/>
          </a:p>
        </p:txBody>
      </p:sp>
    </p:spTree>
    <p:extLst>
      <p:ext uri="{BB962C8B-B14F-4D97-AF65-F5344CB8AC3E}">
        <p14:creationId xmlns:p14="http://schemas.microsoft.com/office/powerpoint/2010/main" val="1388990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488F996-8184-4747-BED9-062F2D1AFF16}" type="datetime1">
              <a:rPr lang="en-US"/>
              <a:pPr>
                <a:defRPr/>
              </a:pPr>
              <a:t>3/23/2018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74EEEE7-AEFD-1C4E-BA0F-3BA1E706D157}" type="slidenum">
              <a:rPr lang="en-US"/>
              <a:pPr>
                <a:defRPr/>
              </a:pPr>
              <a:t>‹#›</a:t>
            </a:fld>
            <a:endParaRPr lang="en-US"/>
          </a:p>
        </p:txBody>
      </p:sp>
    </p:spTree>
    <p:extLst>
      <p:ext uri="{BB962C8B-B14F-4D97-AF65-F5344CB8AC3E}">
        <p14:creationId xmlns:p14="http://schemas.microsoft.com/office/powerpoint/2010/main" val="3314809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7BB9A8D-6EBA-3742-A1A3-E606440092A7}" type="datetime1">
              <a:rPr lang="en-US"/>
              <a:pPr>
                <a:defRPr/>
              </a:pPr>
              <a:t>3/23/2018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407298C-A8FB-DD4C-8BA7-8BBF8E31E0B1}" type="slidenum">
              <a:rPr lang="en-US"/>
              <a:pPr>
                <a:defRPr/>
              </a:pPr>
              <a:t>‹#›</a:t>
            </a:fld>
            <a:endParaRPr lang="en-US"/>
          </a:p>
        </p:txBody>
      </p:sp>
    </p:spTree>
    <p:extLst>
      <p:ext uri="{BB962C8B-B14F-4D97-AF65-F5344CB8AC3E}">
        <p14:creationId xmlns:p14="http://schemas.microsoft.com/office/powerpoint/2010/main" val="2734652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137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3008313" cy="3975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31DF09D-3D7F-174C-811C-BDA5E944459D}" type="datetime1">
              <a:rPr lang="en-US"/>
              <a:pPr>
                <a:defRPr/>
              </a:pPr>
              <a:t>3/23/2018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D3048E1-7996-2C40-8677-08210DCB970A}" type="slidenum">
              <a:rPr lang="en-US"/>
              <a:pPr>
                <a:defRPr/>
              </a:pPr>
              <a:t>‹#›</a:t>
            </a:fld>
            <a:endParaRPr lang="en-US"/>
          </a:p>
        </p:txBody>
      </p:sp>
    </p:spTree>
    <p:extLst>
      <p:ext uri="{BB962C8B-B14F-4D97-AF65-F5344CB8AC3E}">
        <p14:creationId xmlns:p14="http://schemas.microsoft.com/office/powerpoint/2010/main" val="3657152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929062"/>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612775"/>
            <a:ext cx="5486400" cy="32734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5291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fld id="{AE5541D5-4E3B-8247-A879-19D90240DADB}" type="datetime1">
              <a:rPr lang="en-US"/>
              <a:pPr>
                <a:defRPr/>
              </a:pPr>
              <a:t>3/23/2018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C9CA45D-1628-544D-AB20-C37DEB418526}" type="slidenum">
              <a:rPr lang="en-US"/>
              <a:pPr>
                <a:defRPr/>
              </a:pPr>
              <a:t>‹#›</a:t>
            </a:fld>
            <a:endParaRPr lang="en-US"/>
          </a:p>
        </p:txBody>
      </p:sp>
    </p:spTree>
    <p:extLst>
      <p:ext uri="{BB962C8B-B14F-4D97-AF65-F5344CB8AC3E}">
        <p14:creationId xmlns:p14="http://schemas.microsoft.com/office/powerpoint/2010/main" val="446200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47700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5A967AEE-BC5B-7247-8ED2-16A832591AFF}" type="datetime1">
              <a:rPr lang="en-US"/>
              <a:pPr>
                <a:defRPr/>
              </a:pPr>
              <a:t>3/23/2018</a:t>
            </a:fld>
            <a:endParaRPr lang="en-US"/>
          </a:p>
        </p:txBody>
      </p:sp>
      <p:sp>
        <p:nvSpPr>
          <p:cNvPr id="5" name="Footer Placeholder 4"/>
          <p:cNvSpPr>
            <a:spLocks noGrp="1"/>
          </p:cNvSpPr>
          <p:nvPr>
            <p:ph type="ftr" sz="quarter" idx="3"/>
          </p:nvPr>
        </p:nvSpPr>
        <p:spPr>
          <a:xfrm>
            <a:off x="3124200" y="647700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07" charset="0"/>
                <a:ea typeface="ＭＳ Ｐゴシック" pitchFamily="-107" charset="-128"/>
                <a:cs typeface="+mn-cs"/>
              </a:defRPr>
            </a:lvl1pPr>
          </a:lstStyle>
          <a:p>
            <a:pPr>
              <a:defRPr/>
            </a:pPr>
            <a:endParaRPr lang="en-US"/>
          </a:p>
        </p:txBody>
      </p:sp>
      <p:sp>
        <p:nvSpPr>
          <p:cNvPr id="1030" name="TextBox 6"/>
          <p:cNvSpPr txBox="1">
            <a:spLocks noChangeArrowheads="1"/>
          </p:cNvSpPr>
          <p:nvPr userDrawn="1"/>
        </p:nvSpPr>
        <p:spPr bwMode="auto">
          <a:xfrm>
            <a:off x="5791200" y="6477000"/>
            <a:ext cx="3352800" cy="23018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900" dirty="0">
                <a:solidFill>
                  <a:srgbClr val="4A452A"/>
                </a:solidFill>
              </a:rPr>
              <a:t>©</a:t>
            </a:r>
            <a:r>
              <a:rPr lang="en-US" sz="900" dirty="0">
                <a:solidFill>
                  <a:srgbClr val="4A452A"/>
                </a:solidFill>
                <a:latin typeface="EngraversGothic BT Regular" charset="0"/>
                <a:cs typeface="EngraversGothic BT Regular" charset="0"/>
              </a:rPr>
              <a:t>2015 DAVIS BROWN KOEHN SHORS &amp; ROBERTS P.C.</a:t>
            </a:r>
          </a:p>
        </p:txBody>
      </p:sp>
      <p:sp>
        <p:nvSpPr>
          <p:cNvPr id="6" name="Slide Number Placeholder 5"/>
          <p:cNvSpPr>
            <a:spLocks noGrp="1"/>
          </p:cNvSpPr>
          <p:nvPr>
            <p:ph type="sldNum" sz="quarter" idx="4"/>
          </p:nvPr>
        </p:nvSpPr>
        <p:spPr>
          <a:xfrm>
            <a:off x="6553200" y="647700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49AEEA87-8B43-8643-8AED-01021DFDD1E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ctr" defTabSz="457200" rtl="0" eaLnBrk="0" fontAlgn="base" hangingPunct="0">
        <a:spcBef>
          <a:spcPct val="20000"/>
        </a:spcBef>
        <a:spcAft>
          <a:spcPct val="0"/>
        </a:spcAft>
        <a:buFont typeface="Arial" charset="0"/>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65" charset="-128"/>
          <a:cs typeface="ＭＳ Ｐゴシック"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65" charset="-128"/>
          <a:cs typeface="ＭＳ Ｐゴシック"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ＭＳ Ｐゴシック"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descr="DavisBrownTowerExter#7F65B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588"/>
            <a:ext cx="3810000" cy="5487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itle 1"/>
          <p:cNvSpPr txBox="1">
            <a:spLocks/>
          </p:cNvSpPr>
          <p:nvPr/>
        </p:nvSpPr>
        <p:spPr bwMode="auto">
          <a:xfrm>
            <a:off x="457200" y="228600"/>
            <a:ext cx="4800600" cy="3048000"/>
          </a:xfrm>
          <a:prstGeom prst="rect">
            <a:avLst/>
          </a:prstGeom>
          <a:noFill/>
          <a:ln w="9525">
            <a:noFill/>
            <a:miter lim="800000"/>
            <a:headEnd/>
            <a:tailEnd/>
          </a:ln>
        </p:spPr>
        <p:txBody>
          <a:bodyPr anchor="ctr"/>
          <a:lstStyle/>
          <a:p>
            <a:pPr algn="ctr"/>
            <a:r>
              <a:rPr lang="en-US" sz="4400" b="1" i="1" dirty="0"/>
              <a:t>Legal Aspects of Documentation in Healthcare</a:t>
            </a:r>
            <a:endParaRPr lang="en-US" sz="4400" dirty="0"/>
          </a:p>
        </p:txBody>
      </p:sp>
      <p:sp>
        <p:nvSpPr>
          <p:cNvPr id="4" name="Content Placeholder 3"/>
          <p:cNvSpPr txBox="1">
            <a:spLocks/>
          </p:cNvSpPr>
          <p:nvPr/>
        </p:nvSpPr>
        <p:spPr bwMode="auto">
          <a:xfrm>
            <a:off x="457200" y="1600200"/>
            <a:ext cx="4800600" cy="4525963"/>
          </a:xfrm>
          <a:prstGeom prst="rect">
            <a:avLst/>
          </a:prstGeom>
          <a:noFill/>
          <a:ln w="9525">
            <a:noFill/>
            <a:miter lim="800000"/>
            <a:headEnd/>
            <a:tailEnd/>
          </a:ln>
        </p:spPr>
        <p:txBody>
          <a:bodyPr/>
          <a:lstStyle/>
          <a:p>
            <a:pPr algn="ctr" eaLnBrk="0" hangingPunct="0">
              <a:spcBef>
                <a:spcPct val="20000"/>
              </a:spcBef>
              <a:buFont typeface="Arial" charset="0"/>
              <a:buNone/>
              <a:defRPr/>
            </a:pPr>
            <a:endParaRPr lang="en-US" sz="3200" dirty="0">
              <a:solidFill>
                <a:schemeClr val="tx1">
                  <a:tint val="75000"/>
                </a:schemeClr>
              </a:solidFill>
              <a:latin typeface="+mn-lt"/>
              <a:ea typeface="ＭＳ Ｐゴシック" pitchFamily="-65" charset="-128"/>
              <a:cs typeface="ＭＳ Ｐゴシック" pitchFamily="-65" charset="-128"/>
            </a:endParaRPr>
          </a:p>
          <a:p>
            <a:pPr algn="ctr" eaLnBrk="0" hangingPunct="0">
              <a:spcBef>
                <a:spcPct val="20000"/>
              </a:spcBef>
              <a:buFont typeface="Arial" charset="0"/>
              <a:buNone/>
              <a:defRPr/>
            </a:pPr>
            <a:endParaRPr lang="en-US" sz="3200" dirty="0">
              <a:solidFill>
                <a:schemeClr val="tx1">
                  <a:tint val="75000"/>
                </a:schemeClr>
              </a:solidFill>
              <a:latin typeface="+mn-lt"/>
              <a:ea typeface="ＭＳ Ｐゴシック" pitchFamily="-65" charset="-128"/>
              <a:cs typeface="ＭＳ Ｐゴシック" pitchFamily="-65" charset="-128"/>
            </a:endParaRPr>
          </a:p>
          <a:p>
            <a:pPr algn="ctr" eaLnBrk="0" hangingPunct="0">
              <a:spcBef>
                <a:spcPct val="20000"/>
              </a:spcBef>
              <a:buFont typeface="Arial" charset="0"/>
              <a:buNone/>
              <a:defRPr/>
            </a:pPr>
            <a:endParaRPr lang="en-US" sz="3200" dirty="0">
              <a:solidFill>
                <a:schemeClr val="tx1">
                  <a:tint val="75000"/>
                </a:schemeClr>
              </a:solidFill>
              <a:latin typeface="+mn-lt"/>
              <a:ea typeface="ＭＳ Ｐゴシック" pitchFamily="-65" charset="-128"/>
              <a:cs typeface="ＭＳ Ｐゴシック" pitchFamily="-65" charset="-128"/>
            </a:endParaRPr>
          </a:p>
          <a:p>
            <a:pPr algn="ctr"/>
            <a:r>
              <a:rPr lang="en-US" sz="3200" b="1" i="1" dirty="0"/>
              <a:t>By </a:t>
            </a:r>
          </a:p>
          <a:p>
            <a:pPr algn="ctr"/>
            <a:r>
              <a:rPr lang="en-US" sz="3200" b="1" i="1" dirty="0" err="1"/>
              <a:t>J.R.</a:t>
            </a:r>
            <a:r>
              <a:rPr lang="en-US" sz="3200" b="1" i="1" dirty="0"/>
              <a:t> “Lynn” </a:t>
            </a:r>
            <a:r>
              <a:rPr lang="en-US" sz="3200" b="1" i="1" dirty="0" err="1"/>
              <a:t>Böes</a:t>
            </a:r>
            <a:r>
              <a:rPr lang="en-US" sz="3200" b="1" i="1" dirty="0"/>
              <a:t> RN, BSN, JD </a:t>
            </a:r>
            <a:endParaRPr lang="en-US" sz="3200" dirty="0"/>
          </a:p>
          <a:p>
            <a:pPr algn="ctr" eaLnBrk="0" hangingPunct="0">
              <a:spcBef>
                <a:spcPct val="20000"/>
              </a:spcBef>
              <a:buFont typeface="Arial" charset="0"/>
              <a:buNone/>
              <a:defRPr/>
            </a:pPr>
            <a:endParaRPr lang="en-US" sz="3200" dirty="0">
              <a:solidFill>
                <a:schemeClr val="tx1">
                  <a:tint val="75000"/>
                </a:schemeClr>
              </a:solidFill>
              <a:latin typeface="+mn-lt"/>
              <a:ea typeface="ＭＳ Ｐゴシック" pitchFamily="-65" charset="-128"/>
              <a:cs typeface="ＭＳ Ｐゴシック" pitchFamily="-65" charset="-128"/>
            </a:endParaRPr>
          </a:p>
          <a:p>
            <a:pPr algn="ctr" eaLnBrk="0" hangingPunct="0">
              <a:spcBef>
                <a:spcPct val="20000"/>
              </a:spcBef>
              <a:buFont typeface="Arial" charset="0"/>
              <a:buNone/>
              <a:defRPr/>
            </a:pPr>
            <a:endParaRPr lang="en-US" sz="3200" dirty="0">
              <a:solidFill>
                <a:schemeClr val="tx1">
                  <a:tint val="75000"/>
                </a:schemeClr>
              </a:solidFill>
              <a:latin typeface="+mn-lt"/>
              <a:ea typeface="ＭＳ Ｐゴシック" pitchFamily="-65" charset="-128"/>
              <a:cs typeface="ＭＳ Ｐゴシック" pitchFamily="-65" charset="-128"/>
            </a:endParaRPr>
          </a:p>
        </p:txBody>
      </p:sp>
      <p:sp>
        <p:nvSpPr>
          <p:cNvPr id="5" name="Footer Placeholder 4"/>
          <p:cNvSpPr>
            <a:spLocks noGrp="1"/>
          </p:cNvSpPr>
          <p:nvPr>
            <p:ph type="ftr" sz="quarter" idx="11"/>
          </p:nvPr>
        </p:nvSpPr>
        <p:spPr/>
        <p:txBody>
          <a:bodyPr/>
          <a:lstStyle/>
          <a:p>
            <a:pPr>
              <a:defRPr/>
            </a:pPr>
            <a:r>
              <a:rPr lang="en-US"/>
              <a:t>2946519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Legal Aspects of Documentation in Healthcare</a:t>
            </a:r>
            <a:endParaRPr lang="en-US" dirty="0"/>
          </a:p>
        </p:txBody>
      </p:sp>
      <p:sp>
        <p:nvSpPr>
          <p:cNvPr id="3" name="Content Placeholder 2"/>
          <p:cNvSpPr>
            <a:spLocks noGrp="1"/>
          </p:cNvSpPr>
          <p:nvPr>
            <p:ph idx="1"/>
          </p:nvPr>
        </p:nvSpPr>
        <p:spPr/>
        <p:txBody>
          <a:bodyPr/>
          <a:lstStyle/>
          <a:p>
            <a:pPr algn="l"/>
            <a:r>
              <a:rPr lang="en-US" sz="2000" dirty="0"/>
              <a:t>				c.	Complete entries</a:t>
            </a:r>
          </a:p>
          <a:p>
            <a:pPr algn="l"/>
            <a:r>
              <a:rPr lang="en-US" sz="1800" dirty="0"/>
              <a:t>					</a:t>
            </a:r>
            <a:r>
              <a:rPr lang="en-US" sz="1800" dirty="0" err="1"/>
              <a:t>i</a:t>
            </a:r>
            <a:r>
              <a:rPr lang="en-US" sz="1800" dirty="0"/>
              <a:t>.	sign each entry</a:t>
            </a:r>
          </a:p>
          <a:p>
            <a:pPr algn="l"/>
            <a:r>
              <a:rPr lang="en-US" sz="1800" dirty="0"/>
              <a:t>					ii.	enter your title after your name</a:t>
            </a:r>
          </a:p>
          <a:p>
            <a:pPr algn="l"/>
            <a:r>
              <a:rPr lang="en-US" sz="1800" dirty="0"/>
              <a:t>					iii.	line through open spaces in narrative</a:t>
            </a:r>
          </a:p>
          <a:p>
            <a:pPr algn="l"/>
            <a:r>
              <a:rPr lang="en-US" sz="2000" dirty="0"/>
              <a:t>				d.	Concise</a:t>
            </a:r>
          </a:p>
          <a:p>
            <a:pPr algn="l"/>
            <a:r>
              <a:rPr lang="en-US" sz="2000" dirty="0"/>
              <a:t>				e.	Accurate entries</a:t>
            </a:r>
          </a:p>
          <a:p>
            <a:pPr algn="l"/>
            <a:r>
              <a:rPr lang="en-US" sz="1800" dirty="0"/>
              <a:t>					</a:t>
            </a:r>
            <a:r>
              <a:rPr lang="en-US" sz="1800" dirty="0" err="1"/>
              <a:t>i</a:t>
            </a:r>
            <a:r>
              <a:rPr lang="en-US" sz="1800" dirty="0"/>
              <a:t>.	If someone else is the source of information, attribute that to 			them;</a:t>
            </a:r>
          </a:p>
          <a:p>
            <a:pPr algn="l"/>
            <a:r>
              <a:rPr lang="en-US" sz="1800" dirty="0"/>
              <a:t>					ii.	Do not speculate </a:t>
            </a:r>
          </a:p>
          <a:p>
            <a:endParaRPr lang="en-US" dirty="0"/>
          </a:p>
        </p:txBody>
      </p:sp>
      <p:sp>
        <p:nvSpPr>
          <p:cNvPr id="4" name="Footer Placeholder 3"/>
          <p:cNvSpPr>
            <a:spLocks noGrp="1"/>
          </p:cNvSpPr>
          <p:nvPr>
            <p:ph type="ftr" sz="quarter" idx="11"/>
          </p:nvPr>
        </p:nvSpPr>
        <p:spPr/>
        <p:txBody>
          <a:bodyPr/>
          <a:lstStyle/>
          <a:p>
            <a:pPr>
              <a:defRPr/>
            </a:pPr>
            <a:r>
              <a:rPr lang="en-US"/>
              <a:t>pg. 10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Legal Aspects of Documentation in Healthcare</a:t>
            </a:r>
            <a:endParaRPr lang="en-US" dirty="0"/>
          </a:p>
        </p:txBody>
      </p:sp>
      <p:sp>
        <p:nvSpPr>
          <p:cNvPr id="3" name="Content Placeholder 2"/>
          <p:cNvSpPr>
            <a:spLocks noGrp="1"/>
          </p:cNvSpPr>
          <p:nvPr>
            <p:ph idx="1"/>
          </p:nvPr>
        </p:nvSpPr>
        <p:spPr/>
        <p:txBody>
          <a:bodyPr/>
          <a:lstStyle/>
          <a:p>
            <a:pPr algn="l"/>
            <a:r>
              <a:rPr lang="en-US" sz="2000" dirty="0"/>
              <a:t>				f.	Objective entries</a:t>
            </a:r>
          </a:p>
          <a:p>
            <a:pPr algn="l"/>
            <a:r>
              <a:rPr lang="en-US" sz="1800" dirty="0"/>
              <a:t>					</a:t>
            </a:r>
            <a:r>
              <a:rPr lang="en-US" sz="1800" dirty="0" err="1"/>
              <a:t>i</a:t>
            </a:r>
            <a:r>
              <a:rPr lang="en-US" sz="1800" dirty="0"/>
              <a:t>.	Observations should be precise (time, exact measurements, 			etc.)</a:t>
            </a:r>
          </a:p>
          <a:p>
            <a:pPr algn="l"/>
            <a:r>
              <a:rPr lang="en-US" sz="1800" dirty="0"/>
              <a:t>					ii. 	Avoid conclusions, until you have documented the objective 			observations (or if conclusion, say “as evidenced by  . . .”)</a:t>
            </a:r>
          </a:p>
          <a:p>
            <a:pPr algn="l"/>
            <a:r>
              <a:rPr lang="en-US" sz="2000" dirty="0"/>
              <a:t>				g.	Legible entries</a:t>
            </a:r>
          </a:p>
          <a:p>
            <a:pPr algn="l"/>
            <a:r>
              <a:rPr lang="en-US" sz="2000" dirty="0"/>
              <a:t>				h.	Charting defensively (putting situation in context)</a:t>
            </a:r>
          </a:p>
          <a:p>
            <a:pPr algn="l"/>
            <a:r>
              <a:rPr lang="en-US" sz="1800" dirty="0"/>
              <a:t>					</a:t>
            </a:r>
            <a:r>
              <a:rPr lang="en-US" sz="1800" dirty="0" err="1"/>
              <a:t>i</a:t>
            </a:r>
            <a:r>
              <a:rPr lang="en-US" sz="1800" dirty="0"/>
              <a:t>.	Charting what was done right </a:t>
            </a:r>
          </a:p>
          <a:p>
            <a:pPr algn="l"/>
            <a:r>
              <a:rPr lang="en-US" sz="1800" dirty="0"/>
              <a:t>					ii.	Charting positive/negative comments by client/family</a:t>
            </a:r>
          </a:p>
          <a:p>
            <a:pPr algn="l"/>
            <a:r>
              <a:rPr lang="en-US" sz="1800" dirty="0"/>
              <a:t>				</a:t>
            </a:r>
            <a:r>
              <a:rPr lang="en-US" sz="1800" dirty="0" err="1"/>
              <a:t>i</a:t>
            </a:r>
            <a:r>
              <a:rPr lang="en-US" sz="1800" dirty="0"/>
              <a:t>.	Follow agency policy (including approved abbreviations)</a:t>
            </a:r>
          </a:p>
          <a:p>
            <a:endParaRPr lang="en-US" sz="1800" dirty="0"/>
          </a:p>
        </p:txBody>
      </p:sp>
      <p:sp>
        <p:nvSpPr>
          <p:cNvPr id="4" name="Footer Placeholder 3"/>
          <p:cNvSpPr>
            <a:spLocks noGrp="1"/>
          </p:cNvSpPr>
          <p:nvPr>
            <p:ph type="ftr" sz="quarter" idx="11"/>
          </p:nvPr>
        </p:nvSpPr>
        <p:spPr/>
        <p:txBody>
          <a:bodyPr/>
          <a:lstStyle/>
          <a:p>
            <a:pPr>
              <a:defRPr/>
            </a:pPr>
            <a:r>
              <a:rPr lang="en-US"/>
              <a:t>pg. 11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Legal Aspects of Documentation in Healthcare</a:t>
            </a:r>
            <a:endParaRPr lang="en-US" dirty="0"/>
          </a:p>
        </p:txBody>
      </p:sp>
      <p:sp>
        <p:nvSpPr>
          <p:cNvPr id="3" name="Content Placeholder 2"/>
          <p:cNvSpPr>
            <a:spLocks noGrp="1"/>
          </p:cNvSpPr>
          <p:nvPr>
            <p:ph idx="1"/>
          </p:nvPr>
        </p:nvSpPr>
        <p:spPr/>
        <p:txBody>
          <a:bodyPr/>
          <a:lstStyle/>
          <a:p>
            <a:pPr algn="l"/>
            <a:r>
              <a:rPr lang="en-US" sz="2800" dirty="0"/>
              <a:t>	B.	Pitfalls</a:t>
            </a:r>
          </a:p>
          <a:p>
            <a:pPr algn="l"/>
            <a:r>
              <a:rPr lang="en-US" sz="2400" dirty="0"/>
              <a:t>			1.	Failure to follow facility policy (i.e., use of abbreviations)</a:t>
            </a:r>
          </a:p>
          <a:p>
            <a:pPr algn="l"/>
            <a:r>
              <a:rPr lang="en-US" sz="2400" dirty="0"/>
              <a:t>			2.	Improper correction of a medical record entry</a:t>
            </a:r>
          </a:p>
          <a:p>
            <a:pPr algn="l"/>
            <a:r>
              <a:rPr lang="en-US" sz="2000" dirty="0"/>
              <a:t>				a.	Destruction of page(s) containing the error</a:t>
            </a:r>
          </a:p>
          <a:p>
            <a:pPr algn="l"/>
            <a:r>
              <a:rPr lang="en-US" sz="2000" dirty="0"/>
              <a:t>				b.	Writing over the error</a:t>
            </a:r>
          </a:p>
          <a:p>
            <a:pPr algn="l"/>
            <a:r>
              <a:rPr lang="en-US" sz="2000" dirty="0"/>
              <a:t>				c.	Obliterating the error</a:t>
            </a:r>
          </a:p>
          <a:p>
            <a:pPr algn="l"/>
            <a:r>
              <a:rPr lang="en-US" sz="1800" dirty="0"/>
              <a:t>					</a:t>
            </a:r>
            <a:r>
              <a:rPr lang="en-US" sz="1800" dirty="0" err="1"/>
              <a:t>i</a:t>
            </a:r>
            <a:r>
              <a:rPr lang="en-US" sz="1800" dirty="0"/>
              <a:t>.	white out</a:t>
            </a:r>
          </a:p>
          <a:p>
            <a:pPr algn="l"/>
            <a:r>
              <a:rPr lang="en-US" sz="1800" dirty="0"/>
              <a:t>					ii.	ink</a:t>
            </a:r>
          </a:p>
          <a:p>
            <a:endParaRPr lang="en-US" dirty="0"/>
          </a:p>
        </p:txBody>
      </p:sp>
      <p:sp>
        <p:nvSpPr>
          <p:cNvPr id="4" name="Footer Placeholder 3"/>
          <p:cNvSpPr>
            <a:spLocks noGrp="1"/>
          </p:cNvSpPr>
          <p:nvPr>
            <p:ph type="ftr" sz="quarter" idx="11"/>
          </p:nvPr>
        </p:nvSpPr>
        <p:spPr/>
        <p:txBody>
          <a:bodyPr/>
          <a:lstStyle/>
          <a:p>
            <a:pPr>
              <a:defRPr/>
            </a:pPr>
            <a:r>
              <a:rPr lang="en-US"/>
              <a:t>pg. 12</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Legal Aspects of Documentation in Healthcare</a:t>
            </a:r>
            <a:endParaRPr lang="en-US" dirty="0"/>
          </a:p>
        </p:txBody>
      </p:sp>
      <p:sp>
        <p:nvSpPr>
          <p:cNvPr id="3" name="Content Placeholder 2"/>
          <p:cNvSpPr>
            <a:spLocks noGrp="1"/>
          </p:cNvSpPr>
          <p:nvPr>
            <p:ph idx="1"/>
          </p:nvPr>
        </p:nvSpPr>
        <p:spPr/>
        <p:txBody>
          <a:bodyPr/>
          <a:lstStyle/>
          <a:p>
            <a:pPr algn="l"/>
            <a:r>
              <a:rPr lang="en-US" sz="2400" dirty="0"/>
              <a:t>			3.	Late entries</a:t>
            </a:r>
          </a:p>
          <a:p>
            <a:pPr algn="l"/>
            <a:r>
              <a:rPr lang="en-US" sz="2400" dirty="0"/>
              <a:t>			4.	Charting on the wrong patient</a:t>
            </a:r>
          </a:p>
          <a:p>
            <a:pPr algn="l"/>
            <a:r>
              <a:rPr lang="en-US" sz="2400" dirty="0"/>
              <a:t>			5.	Falsification of the record</a:t>
            </a:r>
          </a:p>
          <a:p>
            <a:pPr algn="l"/>
            <a:r>
              <a:rPr lang="en-US" sz="2000" dirty="0"/>
              <a:t>				a.	Criminal liability </a:t>
            </a:r>
          </a:p>
          <a:p>
            <a:pPr algn="l"/>
            <a:r>
              <a:rPr lang="en-US" sz="1800" dirty="0"/>
              <a:t>					</a:t>
            </a:r>
            <a:r>
              <a:rPr lang="en-US" sz="1800" dirty="0" err="1"/>
              <a:t>i</a:t>
            </a:r>
            <a:r>
              <a:rPr lang="en-US" sz="1800" dirty="0"/>
              <a:t>.	Federal False Claims Act (31 USC § 3729 et. seq.); Statutory 			Basis for Liability for False Claims Act Violation under 31 </a:t>
            </a:r>
            <a:r>
              <a:rPr lang="en-US" sz="1800" dirty="0" err="1"/>
              <a:t>U.S.C.</a:t>
            </a:r>
            <a:r>
              <a:rPr lang="en-US" sz="1800" dirty="0"/>
              <a:t> § 3729, 			if</a:t>
            </a:r>
          </a:p>
          <a:p>
            <a:pPr algn="l"/>
            <a:r>
              <a:rPr lang="en-US" sz="1800" dirty="0"/>
              <a:t>						1.	Knowingly presenting or causing to be presented a false 				or fraudulent claim for payment or approval;</a:t>
            </a:r>
          </a:p>
          <a:p>
            <a:pPr algn="l"/>
            <a:endParaRPr lang="en-US" sz="1800" dirty="0"/>
          </a:p>
          <a:p>
            <a:endParaRPr lang="en-US" dirty="0"/>
          </a:p>
        </p:txBody>
      </p:sp>
      <p:sp>
        <p:nvSpPr>
          <p:cNvPr id="4" name="Footer Placeholder 3"/>
          <p:cNvSpPr>
            <a:spLocks noGrp="1"/>
          </p:cNvSpPr>
          <p:nvPr>
            <p:ph type="ftr" sz="quarter" idx="11"/>
          </p:nvPr>
        </p:nvSpPr>
        <p:spPr/>
        <p:txBody>
          <a:bodyPr/>
          <a:lstStyle/>
          <a:p>
            <a:pPr>
              <a:defRPr/>
            </a:pPr>
            <a:r>
              <a:rPr lang="en-US"/>
              <a:t>pg. 13</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Legal Aspects of Documentation in Healthcare</a:t>
            </a:r>
            <a:endParaRPr lang="en-US" dirty="0"/>
          </a:p>
        </p:txBody>
      </p:sp>
      <p:sp>
        <p:nvSpPr>
          <p:cNvPr id="3" name="Content Placeholder 2"/>
          <p:cNvSpPr>
            <a:spLocks noGrp="1"/>
          </p:cNvSpPr>
          <p:nvPr>
            <p:ph idx="1"/>
          </p:nvPr>
        </p:nvSpPr>
        <p:spPr/>
        <p:txBody>
          <a:bodyPr/>
          <a:lstStyle/>
          <a:p>
            <a:pPr algn="l"/>
            <a:r>
              <a:rPr lang="en-US" sz="2000" dirty="0"/>
              <a:t>						2.	Knowingly making, using or causing to be made a 				false record or statement material to a false or fraudulent 				claim;</a:t>
            </a:r>
          </a:p>
          <a:p>
            <a:pPr algn="l"/>
            <a:r>
              <a:rPr lang="en-US" sz="2000" dirty="0"/>
              <a:t>						3.	</a:t>
            </a:r>
            <a:r>
              <a:rPr lang="en-US" sz="2000" b="1" dirty="0"/>
              <a:t>Conspiring</a:t>
            </a:r>
            <a:r>
              <a:rPr lang="en-US" sz="2000" dirty="0"/>
              <a:t> to commit a violation of 1, 2, . . . or 7;</a:t>
            </a:r>
          </a:p>
          <a:p>
            <a:pPr algn="l"/>
            <a:r>
              <a:rPr lang="en-US" sz="2000" dirty="0"/>
              <a:t>. . . </a:t>
            </a:r>
          </a:p>
          <a:p>
            <a:pPr algn="l"/>
            <a:r>
              <a:rPr lang="en-US" sz="2000" dirty="0"/>
              <a:t>						7.	Knowingly making, using or causing to be made or 				used a false record or statement material to an obligation to 				pay or transmit money or property to the Government </a:t>
            </a:r>
            <a:r>
              <a:rPr lang="en-US" sz="2000" b="1" i="1" dirty="0"/>
              <a:t>or 				knowingly concealing or knowingly and improperly 						avoiding or decreasing an obligation to pay or transmit 					money or property to Government</a:t>
            </a:r>
            <a:r>
              <a:rPr lang="en-US" sz="2000" dirty="0"/>
              <a:t>.</a:t>
            </a:r>
          </a:p>
          <a:p>
            <a:endParaRPr lang="en-US" dirty="0"/>
          </a:p>
        </p:txBody>
      </p:sp>
      <p:sp>
        <p:nvSpPr>
          <p:cNvPr id="4" name="Footer Placeholder 3"/>
          <p:cNvSpPr>
            <a:spLocks noGrp="1"/>
          </p:cNvSpPr>
          <p:nvPr>
            <p:ph type="ftr" sz="quarter" idx="11"/>
          </p:nvPr>
        </p:nvSpPr>
        <p:spPr/>
        <p:txBody>
          <a:bodyPr/>
          <a:lstStyle/>
          <a:p>
            <a:pPr>
              <a:defRPr/>
            </a:pPr>
            <a:r>
              <a:rPr lang="en-US"/>
              <a:t>pg. 14</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Legal Aspects of Documentation in Healthcare</a:t>
            </a:r>
            <a:endParaRPr lang="en-US" dirty="0"/>
          </a:p>
        </p:txBody>
      </p:sp>
      <p:sp>
        <p:nvSpPr>
          <p:cNvPr id="3" name="Content Placeholder 2"/>
          <p:cNvSpPr>
            <a:spLocks noGrp="1"/>
          </p:cNvSpPr>
          <p:nvPr>
            <p:ph idx="1"/>
          </p:nvPr>
        </p:nvSpPr>
        <p:spPr/>
        <p:txBody>
          <a:bodyPr/>
          <a:lstStyle/>
          <a:p>
            <a:pPr algn="l"/>
            <a:r>
              <a:rPr lang="en-US" sz="2000" dirty="0"/>
              <a:t>					ii.	Iowa False Claims Act (Iowa Code Chapter 685)</a:t>
            </a:r>
          </a:p>
          <a:p>
            <a:pPr algn="l"/>
            <a:r>
              <a:rPr lang="en-US" sz="1800" dirty="0"/>
              <a:t>						1.	A person who commits any of the following acts is liable 				to the state for a civil penalty of not less than and not more than 				the civil penalty allowed under the federal False Claims Act as 					Codified at 31 </a:t>
            </a:r>
            <a:r>
              <a:rPr lang="en-US" sz="1800" dirty="0" err="1"/>
              <a:t>U.S.C.</a:t>
            </a:r>
            <a:r>
              <a:rPr lang="en-US" sz="1800" dirty="0"/>
              <a:t> § 3729 et. </a:t>
            </a:r>
            <a:r>
              <a:rPr lang="en-US" sz="1800" dirty="0" err="1"/>
              <a:t>Seq</a:t>
            </a:r>
            <a:r>
              <a:rPr lang="en-US" sz="1800" dirty="0"/>
              <a:t> [$11,000 per claim].. . . .for 				each false or fraudulent claim, plus three times the amount of 					damages which the state sustains: </a:t>
            </a:r>
          </a:p>
          <a:p>
            <a:pPr algn="l"/>
            <a:r>
              <a:rPr lang="en-US" sz="1600" dirty="0"/>
              <a:t>							a.   Knowingly presents or causes to be presented a false or 						fraudulent claim for payment or approval.</a:t>
            </a:r>
          </a:p>
          <a:p>
            <a:pPr algn="l"/>
            <a:r>
              <a:rPr lang="en-US" sz="1600" dirty="0"/>
              <a:t>							b. Knowingly makes, uses or causes to be made or used a false 					record or statement material to a false or fraudulent claim;</a:t>
            </a:r>
          </a:p>
          <a:p>
            <a:pPr algn="l"/>
            <a:r>
              <a:rPr lang="en-US" sz="1600" dirty="0"/>
              <a:t>							c.  </a:t>
            </a:r>
            <a:r>
              <a:rPr lang="en-US" sz="1600" b="1" dirty="0"/>
              <a:t>Conspiring</a:t>
            </a:r>
            <a:r>
              <a:rPr lang="en-US" sz="1600" dirty="0"/>
              <a:t> to commit a violation of “a,” “b,”. . . “g”</a:t>
            </a:r>
          </a:p>
          <a:p>
            <a:r>
              <a:rPr lang="en-US" sz="1600" dirty="0"/>
              <a:t> </a:t>
            </a:r>
          </a:p>
          <a:p>
            <a:pPr algn="l"/>
            <a:endParaRPr lang="en-US" sz="1600" dirty="0"/>
          </a:p>
          <a:p>
            <a:endParaRPr lang="en-US" dirty="0"/>
          </a:p>
        </p:txBody>
      </p:sp>
      <p:sp>
        <p:nvSpPr>
          <p:cNvPr id="4" name="Footer Placeholder 3"/>
          <p:cNvSpPr>
            <a:spLocks noGrp="1"/>
          </p:cNvSpPr>
          <p:nvPr>
            <p:ph type="ftr" sz="quarter" idx="11"/>
          </p:nvPr>
        </p:nvSpPr>
        <p:spPr/>
        <p:txBody>
          <a:bodyPr/>
          <a:lstStyle/>
          <a:p>
            <a:pPr>
              <a:defRPr/>
            </a:pPr>
            <a:r>
              <a:rPr lang="en-US"/>
              <a:t>pg. 15</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Legal Aspects of Documentation in Healthcare</a:t>
            </a:r>
            <a:endParaRPr lang="en-US" dirty="0"/>
          </a:p>
        </p:txBody>
      </p:sp>
      <p:sp>
        <p:nvSpPr>
          <p:cNvPr id="3" name="Content Placeholder 2"/>
          <p:cNvSpPr>
            <a:spLocks noGrp="1"/>
          </p:cNvSpPr>
          <p:nvPr>
            <p:ph idx="1"/>
          </p:nvPr>
        </p:nvSpPr>
        <p:spPr/>
        <p:txBody>
          <a:bodyPr/>
          <a:lstStyle/>
          <a:p>
            <a:pPr algn="l"/>
            <a:r>
              <a:rPr lang="en-US" sz="1800" dirty="0"/>
              <a:t>							g. Knowingly makes, uses or causes to be made or used a 					false record or statement material to an obligation to pay or 					transmit money or property to the state </a:t>
            </a:r>
            <a:r>
              <a:rPr lang="en-US" sz="1800" b="1" i="1" dirty="0"/>
              <a:t>or knowingly 						conceals or knowingly and improperly avoids or decreases 					an obligation to pay or transmit money or property to the 					state</a:t>
            </a:r>
            <a:r>
              <a:rPr lang="en-US" sz="1800" dirty="0"/>
              <a:t>.</a:t>
            </a:r>
          </a:p>
          <a:p>
            <a:pPr algn="l"/>
            <a:r>
              <a:rPr lang="en-US" sz="1800" dirty="0"/>
              <a:t> </a:t>
            </a:r>
          </a:p>
          <a:p>
            <a:pPr algn="l"/>
            <a:r>
              <a:rPr lang="en-US" sz="1800" dirty="0"/>
              <a:t>[Note:  Knowing or Knowingly means that a person, with respect to information, does any of the following: 1) has actual knowledge of the information, 2) acts in deliberate ignorance of the truth or falsity of the information, or 3) acts in reckless disregard of the truth or falsity of the information.  </a:t>
            </a:r>
            <a:r>
              <a:rPr lang="en-US" sz="1800" b="1" i="1" dirty="0"/>
              <a:t>It does not require proof of specific intent to defraud</a:t>
            </a:r>
            <a:r>
              <a:rPr lang="en-US" sz="1800" dirty="0"/>
              <a:t>].  Iowa Code § 685.1(7)</a:t>
            </a:r>
          </a:p>
          <a:p>
            <a:endParaRPr lang="en-US" dirty="0"/>
          </a:p>
        </p:txBody>
      </p:sp>
      <p:sp>
        <p:nvSpPr>
          <p:cNvPr id="4" name="Footer Placeholder 3"/>
          <p:cNvSpPr>
            <a:spLocks noGrp="1"/>
          </p:cNvSpPr>
          <p:nvPr>
            <p:ph type="ftr" sz="quarter" idx="11"/>
          </p:nvPr>
        </p:nvSpPr>
        <p:spPr/>
        <p:txBody>
          <a:bodyPr/>
          <a:lstStyle/>
          <a:p>
            <a:pPr>
              <a:defRPr/>
            </a:pPr>
            <a:r>
              <a:rPr lang="en-US"/>
              <a:t>pg. 16</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Legal Aspects of Documentation in Healthcare</a:t>
            </a:r>
            <a:endParaRPr lang="en-US" dirty="0"/>
          </a:p>
        </p:txBody>
      </p:sp>
      <p:sp>
        <p:nvSpPr>
          <p:cNvPr id="3" name="Content Placeholder 2"/>
          <p:cNvSpPr>
            <a:spLocks noGrp="1"/>
          </p:cNvSpPr>
          <p:nvPr>
            <p:ph idx="1"/>
          </p:nvPr>
        </p:nvSpPr>
        <p:spPr/>
        <p:txBody>
          <a:bodyPr/>
          <a:lstStyle/>
          <a:p>
            <a:pPr algn="l"/>
            <a:r>
              <a:rPr lang="en-US" sz="1600" dirty="0"/>
              <a:t>					iii.	Medicaid program integrity law; Iowa Code  § </a:t>
            </a:r>
            <a:r>
              <a:rPr lang="en-US" sz="1600" b="1" dirty="0"/>
              <a:t>249A.46</a:t>
            </a:r>
            <a:r>
              <a:rPr lang="en-US" sz="1600" dirty="0"/>
              <a:t> </a:t>
            </a:r>
            <a:r>
              <a:rPr lang="en-US" sz="1600" b="1" dirty="0"/>
              <a:t>Liability</a:t>
            </a:r>
            <a:r>
              <a:rPr lang="en-US" sz="1600" dirty="0"/>
              <a:t> </a:t>
            </a:r>
            <a:r>
              <a:rPr lang="en-US" sz="1600" b="1" dirty="0"/>
              <a:t>of</a:t>
            </a:r>
            <a:r>
              <a:rPr lang="en-US" sz="1600" dirty="0"/>
              <a:t> 			</a:t>
            </a:r>
            <a:r>
              <a:rPr lang="en-US" sz="1600" b="1" dirty="0"/>
              <a:t>other</a:t>
            </a:r>
            <a:r>
              <a:rPr lang="en-US" sz="1600" dirty="0"/>
              <a:t> </a:t>
            </a:r>
            <a:r>
              <a:rPr lang="en-US" sz="1600" b="1" dirty="0"/>
              <a:t>persons</a:t>
            </a:r>
            <a:r>
              <a:rPr lang="en-US" sz="1600" dirty="0"/>
              <a:t> </a:t>
            </a:r>
            <a:r>
              <a:rPr lang="en-US" sz="1600" b="1" dirty="0"/>
              <a:t>——</a:t>
            </a:r>
            <a:r>
              <a:rPr lang="en-US" sz="1600" dirty="0"/>
              <a:t> </a:t>
            </a:r>
            <a:r>
              <a:rPr lang="en-US" sz="1600" b="1" dirty="0"/>
              <a:t>repayment</a:t>
            </a:r>
            <a:r>
              <a:rPr lang="en-US" sz="1600" dirty="0"/>
              <a:t> </a:t>
            </a:r>
            <a:r>
              <a:rPr lang="en-US" sz="1600" b="1" dirty="0"/>
              <a:t>of</a:t>
            </a:r>
            <a:r>
              <a:rPr lang="en-US" sz="1600" dirty="0"/>
              <a:t> </a:t>
            </a:r>
            <a:r>
              <a:rPr lang="en-US" sz="1600" b="1" dirty="0"/>
              <a:t>claims.</a:t>
            </a:r>
            <a:r>
              <a:rPr lang="en-US" sz="1600" dirty="0"/>
              <a:t> 1. The department may require 				repayment of medical assistance paid from the person submitting an incorrect or 			improper claim, </a:t>
            </a:r>
            <a:r>
              <a:rPr lang="en-US" sz="1600" b="1" i="1" dirty="0"/>
              <a:t>the person causing the claim to be submitted</a:t>
            </a:r>
            <a:r>
              <a:rPr lang="en-US" sz="1600" dirty="0"/>
              <a:t>, or the person 				receiving payment for the claim. 2. Nothing in this section shall be construed to 			impede or restrict alternative recovery methods for claims specified in this 				section or claims which do not meet the requirements of this section.  </a:t>
            </a:r>
          </a:p>
          <a:p>
            <a:pPr algn="l"/>
            <a:r>
              <a:rPr lang="en-US" sz="1600" dirty="0"/>
              <a:t> 					iv.	fraudulent practice in the  3</a:t>
            </a:r>
            <a:r>
              <a:rPr lang="en-US" sz="1600" baseline="30000" dirty="0"/>
              <a:t>rd</a:t>
            </a:r>
            <a:r>
              <a:rPr lang="en-US" sz="1600" dirty="0"/>
              <a:t> degree; 1. Fraudulent practice in the 			third degree is the following:  </a:t>
            </a:r>
            <a:r>
              <a:rPr lang="en-US" sz="1600" i="1" dirty="0"/>
              <a:t>a. </a:t>
            </a:r>
            <a:r>
              <a:rPr lang="en-US" sz="1600" dirty="0"/>
              <a:t>A fraudulent practice where the amount of 				money or value of property or </a:t>
            </a:r>
            <a:r>
              <a:rPr lang="en-US" sz="1600" b="1" dirty="0"/>
              <a:t>services </a:t>
            </a:r>
            <a:r>
              <a:rPr lang="en-US" sz="1600" dirty="0"/>
              <a:t>involved exceeds five hundred dollars but 			does not exceed one thousand dollars; aggravated misdemeanor;</a:t>
            </a:r>
          </a:p>
          <a:p>
            <a:pPr algn="l"/>
            <a:r>
              <a:rPr lang="en-US" sz="1800" dirty="0"/>
              <a:t>				b.	Civil liability (Federal false claims act; Iowa false claims act; 			Medicaid program integrity rules;)</a:t>
            </a:r>
          </a:p>
          <a:p>
            <a:pPr algn="l"/>
            <a:endParaRPr lang="en-US" sz="1600" dirty="0"/>
          </a:p>
          <a:p>
            <a:pPr algn="l"/>
            <a:endParaRPr lang="en-US" dirty="0"/>
          </a:p>
        </p:txBody>
      </p:sp>
      <p:sp>
        <p:nvSpPr>
          <p:cNvPr id="4" name="Footer Placeholder 3"/>
          <p:cNvSpPr>
            <a:spLocks noGrp="1"/>
          </p:cNvSpPr>
          <p:nvPr>
            <p:ph type="ftr" sz="quarter" idx="11"/>
          </p:nvPr>
        </p:nvSpPr>
        <p:spPr/>
        <p:txBody>
          <a:bodyPr/>
          <a:lstStyle/>
          <a:p>
            <a:pPr>
              <a:defRPr/>
            </a:pPr>
            <a:r>
              <a:rPr lang="en-US"/>
              <a:t>pg. 17</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Legal Aspects of Documentation in Healthcare</a:t>
            </a:r>
            <a:endParaRPr lang="en-US" dirty="0"/>
          </a:p>
        </p:txBody>
      </p:sp>
      <p:sp>
        <p:nvSpPr>
          <p:cNvPr id="3" name="Content Placeholder 2"/>
          <p:cNvSpPr>
            <a:spLocks noGrp="1"/>
          </p:cNvSpPr>
          <p:nvPr>
            <p:ph idx="1"/>
          </p:nvPr>
        </p:nvSpPr>
        <p:spPr/>
        <p:txBody>
          <a:bodyPr/>
          <a:lstStyle/>
          <a:p>
            <a:pPr algn="l"/>
            <a:r>
              <a:rPr lang="en-US" sz="2000" dirty="0"/>
              <a:t>				</a:t>
            </a:r>
            <a:r>
              <a:rPr lang="en-US" sz="1800" dirty="0"/>
              <a:t>c.	Administrative liability (license discipline)</a:t>
            </a:r>
          </a:p>
          <a:p>
            <a:pPr algn="l"/>
            <a:r>
              <a:rPr lang="en-US" sz="1600" dirty="0"/>
              <a:t>					</a:t>
            </a:r>
            <a:r>
              <a:rPr lang="en-US" sz="1600" dirty="0" err="1"/>
              <a:t>i</a:t>
            </a:r>
            <a:r>
              <a:rPr lang="en-US" sz="1600" dirty="0"/>
              <a:t>.	Citation and Warning</a:t>
            </a:r>
          </a:p>
          <a:p>
            <a:pPr algn="l"/>
            <a:r>
              <a:rPr lang="en-US" sz="1600" dirty="0"/>
              <a:t>					ii.	Continuing Education</a:t>
            </a:r>
          </a:p>
          <a:p>
            <a:pPr algn="l"/>
            <a:r>
              <a:rPr lang="en-US" sz="1600" dirty="0"/>
              <a:t>					iii.	Civil Penalty</a:t>
            </a:r>
          </a:p>
          <a:p>
            <a:pPr algn="l"/>
            <a:r>
              <a:rPr lang="en-US" sz="1600" dirty="0"/>
              <a:t>					iv.	Probation</a:t>
            </a:r>
          </a:p>
          <a:p>
            <a:pPr algn="l"/>
            <a:r>
              <a:rPr lang="en-US" sz="1600" dirty="0"/>
              <a:t>					v.	Suspension</a:t>
            </a:r>
          </a:p>
          <a:p>
            <a:pPr marL="400050" indent="-400050" algn="l"/>
            <a:r>
              <a:rPr lang="en-US" sz="1600" dirty="0"/>
              <a:t>					vi.	Revocation</a:t>
            </a:r>
          </a:p>
          <a:p>
            <a:pPr marL="400050" indent="-400050" algn="l"/>
            <a:r>
              <a:rPr lang="en-US" sz="1800" dirty="0"/>
              <a:t>				d.	Excluded provider liability</a:t>
            </a:r>
          </a:p>
          <a:p>
            <a:pPr algn="l"/>
            <a:r>
              <a:rPr lang="en-US" sz="1800" dirty="0"/>
              <a:t>				e.	Other</a:t>
            </a:r>
          </a:p>
          <a:p>
            <a:pPr algn="l"/>
            <a:r>
              <a:rPr lang="en-US" sz="1800" dirty="0"/>
              <a:t>					</a:t>
            </a:r>
            <a:r>
              <a:rPr lang="en-US" sz="1600" dirty="0" err="1"/>
              <a:t>i</a:t>
            </a:r>
            <a:r>
              <a:rPr lang="en-US" sz="1600" dirty="0"/>
              <a:t>.	job loss</a:t>
            </a:r>
          </a:p>
          <a:p>
            <a:pPr algn="l"/>
            <a:r>
              <a:rPr lang="en-US" sz="1600" dirty="0"/>
              <a:t>					ii.	damage to reputation</a:t>
            </a:r>
          </a:p>
          <a:p>
            <a:r>
              <a:rPr lang="en-US" sz="1600" dirty="0"/>
              <a:t> </a:t>
            </a:r>
          </a:p>
          <a:p>
            <a:endParaRPr lang="en-US" dirty="0"/>
          </a:p>
        </p:txBody>
      </p:sp>
      <p:sp>
        <p:nvSpPr>
          <p:cNvPr id="4" name="Footer Placeholder 3"/>
          <p:cNvSpPr>
            <a:spLocks noGrp="1"/>
          </p:cNvSpPr>
          <p:nvPr>
            <p:ph type="ftr" sz="quarter" idx="11"/>
          </p:nvPr>
        </p:nvSpPr>
        <p:spPr/>
        <p:txBody>
          <a:bodyPr/>
          <a:lstStyle/>
          <a:p>
            <a:pPr>
              <a:defRPr/>
            </a:pPr>
            <a:r>
              <a:rPr lang="en-US"/>
              <a:t>pg. 18</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Effect transition="in" filter="fade">
                                      <p:cBhvr>
                                        <p:cTn id="70" dur="1000"/>
                                        <p:tgtEl>
                                          <p:spTgt spid="3">
                                            <p:txEl>
                                              <p:pRg st="8" end="8"/>
                                            </p:txEl>
                                          </p:spTgt>
                                        </p:tgtEl>
                                      </p:cBhvr>
                                    </p:animEffect>
                                    <p:anim calcmode="lin" valueType="num">
                                      <p:cBhvr>
                                        <p:cTn id="7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9" end="9"/>
                                            </p:txEl>
                                          </p:spTgt>
                                        </p:tgtEl>
                                        <p:attrNameLst>
                                          <p:attrName>style.visibility</p:attrName>
                                        </p:attrNameLst>
                                      </p:cBhvr>
                                      <p:to>
                                        <p:strVal val="visible"/>
                                      </p:to>
                                    </p:set>
                                    <p:animEffect transition="in" filter="fade">
                                      <p:cBhvr>
                                        <p:cTn id="77" dur="1000"/>
                                        <p:tgtEl>
                                          <p:spTgt spid="3">
                                            <p:txEl>
                                              <p:pRg st="9" end="9"/>
                                            </p:txEl>
                                          </p:spTgt>
                                        </p:tgtEl>
                                      </p:cBhvr>
                                    </p:animEffect>
                                    <p:anim calcmode="lin" valueType="num">
                                      <p:cBhvr>
                                        <p:cTn id="7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0" end="10"/>
                                            </p:txEl>
                                          </p:spTgt>
                                        </p:tgtEl>
                                        <p:attrNameLst>
                                          <p:attrName>style.visibility</p:attrName>
                                        </p:attrNameLst>
                                      </p:cBhvr>
                                      <p:to>
                                        <p:strVal val="visible"/>
                                      </p:to>
                                    </p:set>
                                    <p:animEffect transition="in" filter="fade">
                                      <p:cBhvr>
                                        <p:cTn id="84" dur="1000"/>
                                        <p:tgtEl>
                                          <p:spTgt spid="3">
                                            <p:txEl>
                                              <p:pRg st="10" end="10"/>
                                            </p:txEl>
                                          </p:spTgt>
                                        </p:tgtEl>
                                      </p:cBhvr>
                                    </p:animEffect>
                                    <p:anim calcmode="lin" valueType="num">
                                      <p:cBhvr>
                                        <p:cTn id="8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Legal Aspects of Documentation in Healthcare</a:t>
            </a:r>
            <a:endParaRPr lang="en-US" dirty="0"/>
          </a:p>
        </p:txBody>
      </p:sp>
      <p:sp>
        <p:nvSpPr>
          <p:cNvPr id="3" name="Content Placeholder 2"/>
          <p:cNvSpPr>
            <a:spLocks noGrp="1"/>
          </p:cNvSpPr>
          <p:nvPr>
            <p:ph idx="1"/>
          </p:nvPr>
        </p:nvSpPr>
        <p:spPr/>
        <p:txBody>
          <a:bodyPr/>
          <a:lstStyle/>
          <a:p>
            <a:pPr algn="l"/>
            <a:r>
              <a:rPr lang="en-US" sz="2400" dirty="0"/>
              <a:t>	C.	Issues Unique to Computerized Charting</a:t>
            </a:r>
          </a:p>
          <a:p>
            <a:pPr algn="l"/>
            <a:r>
              <a:rPr lang="en-US" sz="2000" dirty="0"/>
              <a:t>			1.	Benefits</a:t>
            </a:r>
          </a:p>
          <a:p>
            <a:pPr algn="l"/>
            <a:r>
              <a:rPr lang="en-US" sz="1800" dirty="0"/>
              <a:t>				a.	</a:t>
            </a:r>
            <a:r>
              <a:rPr lang="en-US" sz="1800" dirty="0" err="1"/>
              <a:t>EMRs</a:t>
            </a:r>
            <a:r>
              <a:rPr lang="en-US" sz="1800" dirty="0"/>
              <a:t> hold considerable promise for preventing medical errors and 		resulting associated malpractice claims; </a:t>
            </a:r>
          </a:p>
          <a:p>
            <a:pPr algn="l"/>
            <a:r>
              <a:rPr lang="en-US" sz="1800" dirty="0"/>
              <a:t>				b.	May promote complete documentation;</a:t>
            </a:r>
          </a:p>
          <a:p>
            <a:pPr algn="l"/>
            <a:r>
              <a:rPr lang="en-US" sz="1800" dirty="0"/>
              <a:t>				c.	Can grant timely access to patient information; </a:t>
            </a:r>
          </a:p>
          <a:p>
            <a:pPr algn="l"/>
            <a:r>
              <a:rPr lang="en-US" sz="1800" dirty="0"/>
              <a:t>				d.	Can facilitate sound decision-making; </a:t>
            </a:r>
          </a:p>
          <a:p>
            <a:pPr algn="l"/>
            <a:r>
              <a:rPr lang="en-US" sz="1800" dirty="0"/>
              <a:t>				e.	May decrease prescription errors; </a:t>
            </a:r>
          </a:p>
          <a:p>
            <a:pPr algn="l"/>
            <a:r>
              <a:rPr lang="en-US" sz="1800" dirty="0"/>
              <a:t>				f.	May increase communication with patients;</a:t>
            </a:r>
          </a:p>
          <a:p>
            <a:pPr algn="l"/>
            <a:r>
              <a:rPr lang="en-US" sz="1800" dirty="0"/>
              <a:t>				g.	Solves the legibility problem</a:t>
            </a:r>
          </a:p>
          <a:p>
            <a:endParaRPr lang="en-US" sz="1800" dirty="0"/>
          </a:p>
        </p:txBody>
      </p:sp>
      <p:sp>
        <p:nvSpPr>
          <p:cNvPr id="4" name="Footer Placeholder 3"/>
          <p:cNvSpPr>
            <a:spLocks noGrp="1"/>
          </p:cNvSpPr>
          <p:nvPr>
            <p:ph type="ftr" sz="quarter" idx="11"/>
          </p:nvPr>
        </p:nvSpPr>
        <p:spPr/>
        <p:txBody>
          <a:bodyPr/>
          <a:lstStyle/>
          <a:p>
            <a:pPr>
              <a:defRPr/>
            </a:pPr>
            <a:r>
              <a:rPr lang="en-US"/>
              <a:t>pg. 19</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Effect transition="in" filter="fade">
                                      <p:cBhvr>
                                        <p:cTn id="70" dur="1000"/>
                                        <p:tgtEl>
                                          <p:spTgt spid="3">
                                            <p:txEl>
                                              <p:pRg st="8" end="8"/>
                                            </p:txEl>
                                          </p:spTgt>
                                        </p:tgtEl>
                                      </p:cBhvr>
                                    </p:animEffect>
                                    <p:anim calcmode="lin" valueType="num">
                                      <p:cBhvr>
                                        <p:cTn id="7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sz="3200" b="1" i="1" dirty="0"/>
              <a:t/>
            </a:r>
            <a:br>
              <a:rPr lang="en-US" sz="3200" b="1" i="1" dirty="0"/>
            </a:br>
            <a:r>
              <a:rPr lang="en-US" b="1" i="1" dirty="0"/>
              <a:t>Legal Aspects of Documentation in Healthcare</a:t>
            </a:r>
            <a:r>
              <a:rPr lang="en-US" sz="3600" dirty="0"/>
              <a:t/>
            </a:r>
            <a:br>
              <a:rPr lang="en-US" sz="3600" dirty="0"/>
            </a:br>
            <a:endParaRPr lang="en-US" sz="3600" dirty="0">
              <a:latin typeface="Calibri" charset="0"/>
              <a:ea typeface="ＭＳ Ｐゴシック" charset="0"/>
              <a:cs typeface="ＭＳ Ｐゴシック" charset="0"/>
            </a:endParaRPr>
          </a:p>
        </p:txBody>
      </p:sp>
      <p:sp>
        <p:nvSpPr>
          <p:cNvPr id="14338" name="Content Placeholder 2"/>
          <p:cNvSpPr>
            <a:spLocks noGrp="1"/>
          </p:cNvSpPr>
          <p:nvPr>
            <p:ph idx="1"/>
          </p:nvPr>
        </p:nvSpPr>
        <p:spPr/>
        <p:txBody>
          <a:bodyPr/>
          <a:lstStyle/>
          <a:p>
            <a:pPr algn="l"/>
            <a:r>
              <a:rPr lang="en-US" sz="2400" dirty="0"/>
              <a:t>	Due to time limitations and the nature of the program, please understand that printed materials contained herein and oral presentations of the speaker are not intended to be a definitive analysis of the subject discussed.  Persons are cautioned that fact situations involving documentation in the health care setting vary in each individual circumstance.  Material contained herein or presented by the speaker must not be considered as a substitute for sound legal advice on your own independent situations.</a:t>
            </a:r>
          </a:p>
          <a:p>
            <a:endParaRPr lang="en-US" dirty="0">
              <a:latin typeface="Calibri" charset="0"/>
              <a:ea typeface="ＭＳ Ｐゴシック" charset="0"/>
              <a:cs typeface="ＭＳ Ｐゴシック" charset="0"/>
            </a:endParaRPr>
          </a:p>
        </p:txBody>
      </p:sp>
      <p:sp>
        <p:nvSpPr>
          <p:cNvPr id="4" name="Footer Placeholder 3"/>
          <p:cNvSpPr>
            <a:spLocks noGrp="1"/>
          </p:cNvSpPr>
          <p:nvPr>
            <p:ph type="ftr" sz="quarter" idx="11"/>
          </p:nvPr>
        </p:nvSpPr>
        <p:spPr/>
        <p:txBody>
          <a:bodyPr/>
          <a:lstStyle/>
          <a:p>
            <a:pPr>
              <a:defRPr/>
            </a:pPr>
            <a:r>
              <a:rPr lang="en-US"/>
              <a:t>pg. 2</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4337"/>
                                        </p:tgtEl>
                                        <p:attrNameLst>
                                          <p:attrName>style.visibility</p:attrName>
                                        </p:attrNameLst>
                                      </p:cBhvr>
                                      <p:to>
                                        <p:strVal val="visible"/>
                                      </p:to>
                                    </p:set>
                                    <p:animEffect transition="in" filter="fade">
                                      <p:cBhvr>
                                        <p:cTn id="7" dur="1000"/>
                                        <p:tgtEl>
                                          <p:spTgt spid="14337"/>
                                        </p:tgtEl>
                                      </p:cBhvr>
                                    </p:animEffect>
                                    <p:anim calcmode="lin" valueType="num">
                                      <p:cBhvr>
                                        <p:cTn id="8" dur="1000" fill="hold"/>
                                        <p:tgtEl>
                                          <p:spTgt spid="14337"/>
                                        </p:tgtEl>
                                        <p:attrNameLst>
                                          <p:attrName>ppt_x</p:attrName>
                                        </p:attrNameLst>
                                      </p:cBhvr>
                                      <p:tavLst>
                                        <p:tav tm="0">
                                          <p:val>
                                            <p:strVal val="#ppt_x"/>
                                          </p:val>
                                        </p:tav>
                                        <p:tav tm="100000">
                                          <p:val>
                                            <p:strVal val="#ppt_x"/>
                                          </p:val>
                                        </p:tav>
                                      </p:tavLst>
                                    </p:anim>
                                    <p:anim calcmode="lin" valueType="num">
                                      <p:cBhvr>
                                        <p:cTn id="9" dur="1000" fill="hold"/>
                                        <p:tgtEl>
                                          <p:spTgt spid="143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338">
                                            <p:txEl>
                                              <p:pRg st="0" end="0"/>
                                            </p:txEl>
                                          </p:spTgt>
                                        </p:tgtEl>
                                        <p:attrNameLst>
                                          <p:attrName>style.visibility</p:attrName>
                                        </p:attrNameLst>
                                      </p:cBhvr>
                                      <p:to>
                                        <p:strVal val="visible"/>
                                      </p:to>
                                    </p:set>
                                    <p:animEffect transition="in" filter="fade">
                                      <p:cBhvr>
                                        <p:cTn id="14" dur="1000"/>
                                        <p:tgtEl>
                                          <p:spTgt spid="14338">
                                            <p:txEl>
                                              <p:pRg st="0" end="0"/>
                                            </p:txEl>
                                          </p:spTgt>
                                        </p:tgtEl>
                                      </p:cBhvr>
                                    </p:animEffect>
                                    <p:anim calcmode="lin" valueType="num">
                                      <p:cBhvr>
                                        <p:cTn id="15" dur="1000" fill="hold"/>
                                        <p:tgtEl>
                                          <p:spTgt spid="1433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433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P spid="1433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Legal Aspects of Documentation in Healthcare</a:t>
            </a:r>
            <a:endParaRPr lang="en-US" dirty="0"/>
          </a:p>
        </p:txBody>
      </p:sp>
      <p:sp>
        <p:nvSpPr>
          <p:cNvPr id="3" name="Content Placeholder 2"/>
          <p:cNvSpPr>
            <a:spLocks noGrp="1"/>
          </p:cNvSpPr>
          <p:nvPr>
            <p:ph idx="1"/>
          </p:nvPr>
        </p:nvSpPr>
        <p:spPr/>
        <p:txBody>
          <a:bodyPr/>
          <a:lstStyle/>
          <a:p>
            <a:pPr algn="l"/>
            <a:r>
              <a:rPr lang="en-US" sz="2400" dirty="0"/>
              <a:t>			</a:t>
            </a:r>
            <a:r>
              <a:rPr lang="en-US" sz="2000" dirty="0"/>
              <a:t>2.	Unique risks/challenges</a:t>
            </a:r>
          </a:p>
          <a:p>
            <a:pPr algn="l"/>
            <a:r>
              <a:rPr lang="en-US" sz="2000" dirty="0"/>
              <a:t>				</a:t>
            </a:r>
            <a:r>
              <a:rPr lang="en-US" sz="1800" dirty="0"/>
              <a:t>a.	Cloned documentation (cutting and pasting word-for-word 			a note for different encounters)</a:t>
            </a:r>
          </a:p>
          <a:p>
            <a:pPr algn="l"/>
            <a:r>
              <a:rPr lang="en-US" sz="1800" dirty="0"/>
              <a:t>				b.	other practitioner’s entries (frank plagiarism)</a:t>
            </a:r>
          </a:p>
          <a:p>
            <a:pPr algn="l"/>
            <a:r>
              <a:rPr lang="en-US" sz="1800" dirty="0"/>
              <a:t>				c.	your own entries</a:t>
            </a:r>
          </a:p>
          <a:p>
            <a:pPr algn="l"/>
            <a:r>
              <a:rPr lang="en-US" sz="1600" dirty="0"/>
              <a:t>					</a:t>
            </a:r>
            <a:r>
              <a:rPr lang="en-US" sz="1600" dirty="0" err="1"/>
              <a:t>i</a:t>
            </a:r>
            <a:r>
              <a:rPr lang="en-US" sz="1600" dirty="0"/>
              <a:t>.	even though there may be little to differentiate between one pt. 				encounter from the next + some key facts may be able to be carried forward 				from one encounter to the next, may look like practitioner is not doing their job </a:t>
            </a:r>
          </a:p>
          <a:p>
            <a:pPr algn="l"/>
            <a:r>
              <a:rPr lang="en-US" sz="1600" dirty="0"/>
              <a:t>					ii.	can create false claim liability</a:t>
            </a:r>
          </a:p>
          <a:p>
            <a:pPr algn="l"/>
            <a:r>
              <a:rPr lang="en-US" sz="1600" dirty="0"/>
              <a:t>					iii.	medical necessity can be more easily challenged if all notes uniform</a:t>
            </a:r>
          </a:p>
          <a:p>
            <a:pPr algn="l"/>
            <a:r>
              <a:rPr lang="en-US" sz="1600" dirty="0"/>
              <a:t>					iv.	risk of incorporating inappropriate or improper documentation into 			the record</a:t>
            </a:r>
          </a:p>
          <a:p>
            <a:endParaRPr lang="en-US" dirty="0"/>
          </a:p>
        </p:txBody>
      </p:sp>
      <p:sp>
        <p:nvSpPr>
          <p:cNvPr id="4" name="Footer Placeholder 3"/>
          <p:cNvSpPr>
            <a:spLocks noGrp="1"/>
          </p:cNvSpPr>
          <p:nvPr>
            <p:ph type="ftr" sz="quarter" idx="11"/>
          </p:nvPr>
        </p:nvSpPr>
        <p:spPr/>
        <p:txBody>
          <a:bodyPr/>
          <a:lstStyle/>
          <a:p>
            <a:pPr>
              <a:defRPr/>
            </a:pPr>
            <a:r>
              <a:rPr lang="en-US"/>
              <a:t>pg. 20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Legal Aspects of Documentation in Healthcare</a:t>
            </a:r>
            <a:endParaRPr lang="en-US" dirty="0"/>
          </a:p>
        </p:txBody>
      </p:sp>
      <p:sp>
        <p:nvSpPr>
          <p:cNvPr id="3" name="Content Placeholder 2"/>
          <p:cNvSpPr>
            <a:spLocks noGrp="1"/>
          </p:cNvSpPr>
          <p:nvPr>
            <p:ph idx="1"/>
          </p:nvPr>
        </p:nvSpPr>
        <p:spPr/>
        <p:txBody>
          <a:bodyPr/>
          <a:lstStyle/>
          <a:p>
            <a:pPr algn="l"/>
            <a:r>
              <a:rPr lang="en-US" sz="1800" dirty="0"/>
              <a:t>				</a:t>
            </a:r>
            <a:r>
              <a:rPr lang="en-US" sz="1600" dirty="0"/>
              <a:t>d.	having someone make entries under your name may create risk of false 			claims liability</a:t>
            </a:r>
          </a:p>
          <a:p>
            <a:pPr algn="l"/>
            <a:r>
              <a:rPr lang="en-US" sz="2000" dirty="0"/>
              <a:t>			</a:t>
            </a:r>
            <a:r>
              <a:rPr lang="en-US" sz="1800" dirty="0"/>
              <a:t>3.	Exploding medical record (occurs when </a:t>
            </a:r>
            <a:r>
              <a:rPr lang="en-US" sz="1800" dirty="0" err="1"/>
              <a:t>EMR</a:t>
            </a:r>
            <a:r>
              <a:rPr lang="en-US" sz="1800" dirty="0"/>
              <a:t> macro is set up so the practitioner can check an entry box and expand the macro into an entire note)</a:t>
            </a:r>
          </a:p>
          <a:p>
            <a:pPr algn="l"/>
            <a:r>
              <a:rPr lang="en-US" sz="1600" dirty="0"/>
              <a:t>				a.	Templates can be helpful in providing a roadmap for documenting the 			patient interview (including history of present illness), physical exam, analysis of 			studies, differential diagnosis and final diagnosis so charting is accurate, complete and 		thorough</a:t>
            </a:r>
          </a:p>
          <a:p>
            <a:pPr algn="l"/>
            <a:r>
              <a:rPr lang="en-US" sz="1600" dirty="0"/>
              <a:t>				b.	Wrong template can create obvious problems, including incorrect 				documentation of problems (may repopulate with prior information; may identify as 		“resolved” if not addressed)</a:t>
            </a:r>
          </a:p>
          <a:p>
            <a:pPr algn="l"/>
            <a:r>
              <a:rPr lang="en-US" sz="1600" dirty="0"/>
              <a:t>				c.	some </a:t>
            </a:r>
            <a:r>
              <a:rPr lang="en-US" sz="1600" dirty="0" err="1"/>
              <a:t>EMR</a:t>
            </a:r>
            <a:r>
              <a:rPr lang="en-US" sz="1600" dirty="0"/>
              <a:t> systems produce poorly written notes</a:t>
            </a:r>
          </a:p>
          <a:p>
            <a:pPr algn="l"/>
            <a:r>
              <a:rPr lang="en-US" sz="1600" dirty="0"/>
              <a:t>				d.	some </a:t>
            </a:r>
            <a:r>
              <a:rPr lang="en-US" sz="1600" dirty="0" err="1"/>
              <a:t>EMR</a:t>
            </a:r>
            <a:r>
              <a:rPr lang="en-US" sz="1600" dirty="0"/>
              <a:t> systems produce hard to interpret notes</a:t>
            </a:r>
          </a:p>
          <a:p>
            <a:pPr algn="l"/>
            <a:endParaRPr lang="en-US" sz="1600" dirty="0"/>
          </a:p>
        </p:txBody>
      </p:sp>
      <p:sp>
        <p:nvSpPr>
          <p:cNvPr id="4" name="Footer Placeholder 3"/>
          <p:cNvSpPr>
            <a:spLocks noGrp="1"/>
          </p:cNvSpPr>
          <p:nvPr>
            <p:ph type="ftr" sz="quarter" idx="11"/>
          </p:nvPr>
        </p:nvSpPr>
        <p:spPr/>
        <p:txBody>
          <a:bodyPr/>
          <a:lstStyle/>
          <a:p>
            <a:pPr>
              <a:defRPr/>
            </a:pPr>
            <a:r>
              <a:rPr lang="en-US"/>
              <a:t>pg. 21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Legal Aspects of Documentation in Healthcare</a:t>
            </a:r>
            <a:endParaRPr lang="en-US" dirty="0"/>
          </a:p>
        </p:txBody>
      </p:sp>
      <p:sp>
        <p:nvSpPr>
          <p:cNvPr id="3" name="Content Placeholder 2"/>
          <p:cNvSpPr>
            <a:spLocks noGrp="1"/>
          </p:cNvSpPr>
          <p:nvPr>
            <p:ph idx="1"/>
          </p:nvPr>
        </p:nvSpPr>
        <p:spPr/>
        <p:txBody>
          <a:bodyPr/>
          <a:lstStyle/>
          <a:p>
            <a:pPr algn="l"/>
            <a:r>
              <a:rPr lang="en-US" sz="2400" dirty="0"/>
              <a:t>			4.	Improper correction of a medical record entry</a:t>
            </a:r>
          </a:p>
          <a:p>
            <a:pPr algn="l"/>
            <a:r>
              <a:rPr lang="en-US" sz="2000" dirty="0"/>
              <a:t>				a.	Destruction of entries containing the error (nothing is ever 		fully lost from the hard-drive unless a DOD wipe has been 				performed) &amp; possibly bleach bit…</a:t>
            </a:r>
          </a:p>
          <a:p>
            <a:pPr algn="l"/>
            <a:r>
              <a:rPr lang="en-US" sz="2000" dirty="0"/>
              <a:t>				b.	</a:t>
            </a:r>
            <a:r>
              <a:rPr lang="en-US" sz="2000" dirty="0" err="1"/>
              <a:t>Mis</a:t>
            </a:r>
            <a:r>
              <a:rPr lang="en-US" sz="2000" dirty="0"/>
              <a:t>-representation of what actually occurred puts the 			practitioner’s credibility at issue for everything they have done.</a:t>
            </a:r>
          </a:p>
          <a:p>
            <a:pPr algn="l"/>
            <a:r>
              <a:rPr lang="en-US" sz="2000" dirty="0"/>
              <a:t>				c.	Time-stamping issues</a:t>
            </a:r>
          </a:p>
          <a:p>
            <a:pPr algn="l"/>
            <a:r>
              <a:rPr lang="en-US" sz="2400" dirty="0"/>
              <a:t>			5.	Late entries (allowable, but best to document using correct date of 	addendum, reference to note being amended, reason for amendment, and e-signature.)</a:t>
            </a:r>
          </a:p>
          <a:p>
            <a:endParaRPr lang="en-US" dirty="0"/>
          </a:p>
        </p:txBody>
      </p:sp>
      <p:sp>
        <p:nvSpPr>
          <p:cNvPr id="4" name="Footer Placeholder 3"/>
          <p:cNvSpPr>
            <a:spLocks noGrp="1"/>
          </p:cNvSpPr>
          <p:nvPr>
            <p:ph type="ftr" sz="quarter" idx="11"/>
          </p:nvPr>
        </p:nvSpPr>
        <p:spPr/>
        <p:txBody>
          <a:bodyPr/>
          <a:lstStyle/>
          <a:p>
            <a:pPr>
              <a:defRPr/>
            </a:pPr>
            <a:r>
              <a:rPr lang="en-US"/>
              <a:t>pg. 22</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Legal Aspects of Documentation in Healthcare</a:t>
            </a:r>
            <a:endParaRPr lang="en-US" dirty="0"/>
          </a:p>
        </p:txBody>
      </p:sp>
      <p:sp>
        <p:nvSpPr>
          <p:cNvPr id="3" name="Content Placeholder 2"/>
          <p:cNvSpPr>
            <a:spLocks noGrp="1"/>
          </p:cNvSpPr>
          <p:nvPr>
            <p:ph idx="1"/>
          </p:nvPr>
        </p:nvSpPr>
        <p:spPr/>
        <p:txBody>
          <a:bodyPr/>
          <a:lstStyle/>
          <a:p>
            <a:pPr algn="l"/>
            <a:r>
              <a:rPr lang="en-US" sz="2400" dirty="0"/>
              <a:t>			6.	Charting on the wrong patient</a:t>
            </a:r>
          </a:p>
          <a:p>
            <a:pPr algn="l"/>
            <a:r>
              <a:rPr lang="en-US" sz="2400" dirty="0"/>
              <a:t>			7.	Falsification of the record (creating documentation before the event; entering information after the problem has arisen)</a:t>
            </a:r>
          </a:p>
          <a:p>
            <a:pPr algn="l"/>
            <a:r>
              <a:rPr lang="en-US" sz="2400" dirty="0"/>
              <a:t>			8.	Other Issues Unique to Computerized Charting</a:t>
            </a:r>
          </a:p>
          <a:p>
            <a:pPr algn="l"/>
            <a:r>
              <a:rPr lang="en-US" sz="2000" dirty="0"/>
              <a:t>				a.	Confidentiality/Data Breach issues</a:t>
            </a:r>
          </a:p>
          <a:p>
            <a:pPr algn="l"/>
            <a:r>
              <a:rPr lang="en-US" sz="1800" dirty="0"/>
              <a:t>					</a:t>
            </a:r>
            <a:r>
              <a:rPr lang="en-US" sz="1800" dirty="0" err="1"/>
              <a:t>i</a:t>
            </a:r>
            <a:r>
              <a:rPr lang="en-US" sz="1800" dirty="0"/>
              <a:t>.	policies and procedures should be developed and adhered to</a:t>
            </a:r>
          </a:p>
          <a:p>
            <a:pPr algn="l"/>
            <a:r>
              <a:rPr lang="en-US" sz="1800" dirty="0"/>
              <a:t>					ii.	address passwords for log-in and log-off to data files; ensure 			unique to each individual user;</a:t>
            </a:r>
          </a:p>
          <a:p>
            <a:endParaRPr lang="en-US" dirty="0"/>
          </a:p>
        </p:txBody>
      </p:sp>
      <p:sp>
        <p:nvSpPr>
          <p:cNvPr id="4" name="Footer Placeholder 3"/>
          <p:cNvSpPr>
            <a:spLocks noGrp="1"/>
          </p:cNvSpPr>
          <p:nvPr>
            <p:ph type="ftr" sz="quarter" idx="11"/>
          </p:nvPr>
        </p:nvSpPr>
        <p:spPr/>
        <p:txBody>
          <a:bodyPr/>
          <a:lstStyle/>
          <a:p>
            <a:pPr>
              <a:defRPr/>
            </a:pPr>
            <a:r>
              <a:rPr lang="en-US"/>
              <a:t>pg. 23</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Legal Aspects of Documentation in Healthcare</a:t>
            </a:r>
            <a:endParaRPr lang="en-US" dirty="0"/>
          </a:p>
        </p:txBody>
      </p:sp>
      <p:sp>
        <p:nvSpPr>
          <p:cNvPr id="3" name="Content Placeholder 2"/>
          <p:cNvSpPr>
            <a:spLocks noGrp="1"/>
          </p:cNvSpPr>
          <p:nvPr>
            <p:ph idx="1"/>
          </p:nvPr>
        </p:nvSpPr>
        <p:spPr/>
        <p:txBody>
          <a:bodyPr/>
          <a:lstStyle/>
          <a:p>
            <a:pPr algn="l"/>
            <a:r>
              <a:rPr lang="en-US" sz="1800" dirty="0"/>
              <a:t>					</a:t>
            </a:r>
            <a:r>
              <a:rPr lang="en-US" sz="1600" dirty="0"/>
              <a:t>iii.	second defense authentication methods</a:t>
            </a:r>
          </a:p>
          <a:p>
            <a:pPr algn="l"/>
            <a:r>
              <a:rPr lang="en-US" sz="1600" dirty="0"/>
              <a:t>					iv.	unoccupied work station security</a:t>
            </a:r>
          </a:p>
          <a:p>
            <a:pPr algn="l"/>
            <a:r>
              <a:rPr lang="en-US" sz="1600" dirty="0"/>
              <a:t>					v.	use of shared workstations</a:t>
            </a:r>
          </a:p>
          <a:p>
            <a:pPr algn="l"/>
            <a:r>
              <a:rPr lang="en-US" sz="1600" dirty="0"/>
              <a:t>					vi.	auditing log-ins for accessing patient data</a:t>
            </a:r>
          </a:p>
          <a:p>
            <a:pPr algn="l"/>
            <a:r>
              <a:rPr lang="en-US" sz="1600" dirty="0"/>
              <a:t>					vii.	standards for data exchange between covered entities</a:t>
            </a:r>
          </a:p>
          <a:p>
            <a:pPr algn="l"/>
            <a:r>
              <a:rPr lang="en-US" sz="1600" dirty="0"/>
              <a:t>					viii.	locking out or suspending access privileges (delete passwords 			immediately if employee leaves the practice)</a:t>
            </a:r>
          </a:p>
          <a:p>
            <a:pPr algn="l"/>
            <a:r>
              <a:rPr lang="en-US" sz="2400" dirty="0"/>
              <a:t>			</a:t>
            </a:r>
            <a:r>
              <a:rPr lang="en-US" sz="2000" dirty="0"/>
              <a:t>b.	Ensuring the Integrity of the Record</a:t>
            </a:r>
          </a:p>
          <a:p>
            <a:pPr algn="l"/>
            <a:r>
              <a:rPr lang="en-US" sz="2000" dirty="0"/>
              <a:t>			c.	Emergencies</a:t>
            </a:r>
          </a:p>
          <a:p>
            <a:pPr algn="l"/>
            <a:r>
              <a:rPr lang="en-US" sz="2000" dirty="0"/>
              <a:t>			d.	Back up of information and restoration of data plan (</a:t>
            </a:r>
            <a:r>
              <a:rPr lang="en-US" sz="2000" dirty="0" err="1"/>
              <a:t>HIPAA</a:t>
            </a:r>
            <a:r>
              <a:rPr lang="en-US" sz="2000" dirty="0"/>
              <a:t> security rule requirement); must be tested regularly to ensure data restoration is possible</a:t>
            </a:r>
          </a:p>
          <a:p>
            <a:pPr algn="l"/>
            <a:endParaRPr lang="en-US" sz="2000" dirty="0"/>
          </a:p>
          <a:p>
            <a:pPr algn="l"/>
            <a:r>
              <a:rPr lang="en-US" sz="2400" dirty="0"/>
              <a:t> </a:t>
            </a:r>
          </a:p>
          <a:p>
            <a:endParaRPr lang="en-US" dirty="0"/>
          </a:p>
        </p:txBody>
      </p:sp>
      <p:sp>
        <p:nvSpPr>
          <p:cNvPr id="4" name="Footer Placeholder 3"/>
          <p:cNvSpPr>
            <a:spLocks noGrp="1"/>
          </p:cNvSpPr>
          <p:nvPr>
            <p:ph type="ftr" sz="quarter" idx="11"/>
          </p:nvPr>
        </p:nvSpPr>
        <p:spPr/>
        <p:txBody>
          <a:bodyPr/>
          <a:lstStyle/>
          <a:p>
            <a:pPr>
              <a:defRPr/>
            </a:pPr>
            <a:r>
              <a:rPr lang="en-US"/>
              <a:t>pg. 24</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Effect transition="in" filter="fade">
                                      <p:cBhvr>
                                        <p:cTn id="70" dur="1000"/>
                                        <p:tgtEl>
                                          <p:spTgt spid="3">
                                            <p:txEl>
                                              <p:pRg st="8" end="8"/>
                                            </p:txEl>
                                          </p:spTgt>
                                        </p:tgtEl>
                                      </p:cBhvr>
                                    </p:animEffect>
                                    <p:anim calcmode="lin" valueType="num">
                                      <p:cBhvr>
                                        <p:cTn id="7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Legal Aspects of Documentation in Healthcare</a:t>
            </a:r>
            <a:endParaRPr lang="en-US" dirty="0"/>
          </a:p>
        </p:txBody>
      </p:sp>
      <p:sp>
        <p:nvSpPr>
          <p:cNvPr id="3" name="Content Placeholder 2"/>
          <p:cNvSpPr>
            <a:spLocks noGrp="1"/>
          </p:cNvSpPr>
          <p:nvPr>
            <p:ph idx="1"/>
          </p:nvPr>
        </p:nvSpPr>
        <p:spPr/>
        <p:txBody>
          <a:bodyPr/>
          <a:lstStyle/>
          <a:p>
            <a:pPr algn="l"/>
            <a:r>
              <a:rPr lang="en-US" sz="1800" dirty="0"/>
              <a:t>				e.	Audits</a:t>
            </a:r>
          </a:p>
          <a:p>
            <a:pPr algn="l"/>
            <a:r>
              <a:rPr lang="en-US" sz="1800" dirty="0"/>
              <a:t>				f.	Other issues</a:t>
            </a:r>
          </a:p>
          <a:p>
            <a:pPr algn="l"/>
            <a:r>
              <a:rPr lang="en-US" sz="1600" dirty="0"/>
              <a:t>					</a:t>
            </a:r>
            <a:r>
              <a:rPr lang="en-US" sz="1600" dirty="0" err="1"/>
              <a:t>i</a:t>
            </a:r>
            <a:r>
              <a:rPr lang="en-US" sz="1600" dirty="0"/>
              <a:t>.	turning off, ignoring or overriding alerts;</a:t>
            </a:r>
          </a:p>
          <a:p>
            <a:pPr algn="l"/>
            <a:r>
              <a:rPr lang="en-US" sz="1600" dirty="0"/>
              <a:t>					ii.	e-mails with patients (what protocols do you have in place? can 				establish physician-patient relationship; turn-around time; disclaimers, etc.);</a:t>
            </a:r>
          </a:p>
          <a:p>
            <a:pPr algn="l"/>
            <a:r>
              <a:rPr lang="en-US" sz="1600" dirty="0"/>
              <a:t>					iii.	utilize free-text where you can to personalize data entry;</a:t>
            </a:r>
          </a:p>
          <a:p>
            <a:pPr algn="l"/>
            <a:r>
              <a:rPr lang="en-US" sz="1600" dirty="0"/>
              <a:t>					iv.	are prescriptions capture by your </a:t>
            </a:r>
            <a:r>
              <a:rPr lang="en-US" sz="1600" dirty="0" err="1"/>
              <a:t>EMR</a:t>
            </a:r>
            <a:r>
              <a:rPr lang="en-US" sz="1600" dirty="0"/>
              <a:t>; if not scan prescription into 			the record;</a:t>
            </a:r>
          </a:p>
          <a:p>
            <a:pPr algn="l"/>
            <a:r>
              <a:rPr lang="en-US" sz="1600" dirty="0"/>
              <a:t>					v.	if a lawsuit is initiated, DO NOT destroy any data;</a:t>
            </a:r>
          </a:p>
          <a:p>
            <a:pPr algn="l"/>
            <a:r>
              <a:rPr lang="en-US" sz="1600" dirty="0"/>
              <a:t>					vi.	electronic discovery is growing area;</a:t>
            </a:r>
          </a:p>
          <a:p>
            <a:pPr algn="l"/>
            <a:r>
              <a:rPr lang="en-US" sz="1600" dirty="0"/>
              <a:t>					vii.	scan paper records into electronic records.</a:t>
            </a:r>
          </a:p>
        </p:txBody>
      </p:sp>
      <p:sp>
        <p:nvSpPr>
          <p:cNvPr id="4" name="Footer Placeholder 3"/>
          <p:cNvSpPr>
            <a:spLocks noGrp="1"/>
          </p:cNvSpPr>
          <p:nvPr>
            <p:ph type="ftr" sz="quarter" idx="11"/>
          </p:nvPr>
        </p:nvSpPr>
        <p:spPr/>
        <p:txBody>
          <a:bodyPr/>
          <a:lstStyle/>
          <a:p>
            <a:pPr>
              <a:defRPr/>
            </a:pPr>
            <a:r>
              <a:rPr lang="en-US"/>
              <a:t>pg. 25</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Effect transition="in" filter="fade">
                                      <p:cBhvr>
                                        <p:cTn id="70" dur="1000"/>
                                        <p:tgtEl>
                                          <p:spTgt spid="3">
                                            <p:txEl>
                                              <p:pRg st="8" end="8"/>
                                            </p:txEl>
                                          </p:spTgt>
                                        </p:tgtEl>
                                      </p:cBhvr>
                                    </p:animEffect>
                                    <p:anim calcmode="lin" valueType="num">
                                      <p:cBhvr>
                                        <p:cTn id="7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Legal Aspects of Documentation in Healthcare</a:t>
            </a:r>
            <a:endParaRPr lang="en-US" dirty="0"/>
          </a:p>
        </p:txBody>
      </p:sp>
      <p:sp>
        <p:nvSpPr>
          <p:cNvPr id="3" name="Content Placeholder 2"/>
          <p:cNvSpPr>
            <a:spLocks noGrp="1"/>
          </p:cNvSpPr>
          <p:nvPr>
            <p:ph idx="1"/>
          </p:nvPr>
        </p:nvSpPr>
        <p:spPr/>
        <p:txBody>
          <a:bodyPr/>
          <a:lstStyle/>
          <a:p>
            <a:pPr algn="l"/>
            <a:r>
              <a:rPr lang="en-US" dirty="0"/>
              <a:t>V.	Sources of Standards Related to Nursing Practice and Documentation</a:t>
            </a:r>
          </a:p>
          <a:p>
            <a:pPr algn="l"/>
            <a:r>
              <a:rPr lang="en-US" sz="2400" dirty="0"/>
              <a:t>	A.	One’s Professional Organization (e.g. American Nurses Association)</a:t>
            </a:r>
          </a:p>
          <a:p>
            <a:pPr algn="l"/>
            <a:r>
              <a:rPr lang="en-US" sz="2000" dirty="0"/>
              <a:t>			1.	Standard 1.  Assessment.  The registered nurse collects comprehensive data pertinent to the healthcare consumer’s health and/or the situation.</a:t>
            </a:r>
          </a:p>
          <a:p>
            <a:pPr algn="l"/>
            <a:r>
              <a:rPr lang="en-US" sz="1600" dirty="0"/>
              <a:t>				a.	This is a continuous process, driven by responses.</a:t>
            </a:r>
          </a:p>
          <a:p>
            <a:pPr algn="l"/>
            <a:r>
              <a:rPr lang="en-US" sz="1600" dirty="0"/>
              <a:t>				b.	Assessment includes synthesis of the data into a coherent whole, guided by 		a critical appraisal of available clinical information about the healthcare consumer and 		context of care.</a:t>
            </a:r>
          </a:p>
          <a:p>
            <a:endParaRPr lang="en-US" dirty="0"/>
          </a:p>
        </p:txBody>
      </p:sp>
      <p:sp>
        <p:nvSpPr>
          <p:cNvPr id="4" name="Footer Placeholder 3"/>
          <p:cNvSpPr>
            <a:spLocks noGrp="1"/>
          </p:cNvSpPr>
          <p:nvPr>
            <p:ph type="ftr" sz="quarter" idx="11"/>
          </p:nvPr>
        </p:nvSpPr>
        <p:spPr/>
        <p:txBody>
          <a:bodyPr/>
          <a:lstStyle/>
          <a:p>
            <a:pPr>
              <a:defRPr/>
            </a:pPr>
            <a:r>
              <a:rPr lang="en-US"/>
              <a:t>pg. 26</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Legal Aspects of Documentation in Healthcare</a:t>
            </a:r>
            <a:endParaRPr lang="en-US" dirty="0"/>
          </a:p>
        </p:txBody>
      </p:sp>
      <p:sp>
        <p:nvSpPr>
          <p:cNvPr id="3" name="Content Placeholder 2"/>
          <p:cNvSpPr>
            <a:spLocks noGrp="1"/>
          </p:cNvSpPr>
          <p:nvPr>
            <p:ph idx="1"/>
          </p:nvPr>
        </p:nvSpPr>
        <p:spPr/>
        <p:txBody>
          <a:bodyPr/>
          <a:lstStyle/>
          <a:p>
            <a:pPr algn="l"/>
            <a:r>
              <a:rPr lang="en-US" sz="2400" dirty="0"/>
              <a:t>			2.	Standard 2. Diagnosis.  The registered nurse analyzes the assessment data to determine the diagnosis or the issues</a:t>
            </a:r>
          </a:p>
          <a:p>
            <a:pPr algn="l"/>
            <a:r>
              <a:rPr lang="en-US" sz="2000" dirty="0"/>
              <a:t>				a.	Using clinical judgment, the nurse draws conclusions about 		the nature or cause of the problem, based on available data, which 		will then become the focus for planning interventions.</a:t>
            </a:r>
          </a:p>
          <a:p>
            <a:pPr algn="l"/>
            <a:r>
              <a:rPr lang="en-US" sz="2000" dirty="0"/>
              <a:t>				b.	It includes actual or potential barriers to optimal health 			outcomes.</a:t>
            </a:r>
          </a:p>
          <a:p>
            <a:pPr marL="514350" indent="-514350">
              <a:buAutoNum type="alphaLcPeriod" startAt="2"/>
            </a:pPr>
            <a:endParaRPr lang="en-US" dirty="0"/>
          </a:p>
        </p:txBody>
      </p:sp>
      <p:sp>
        <p:nvSpPr>
          <p:cNvPr id="4" name="Footer Placeholder 3"/>
          <p:cNvSpPr>
            <a:spLocks noGrp="1"/>
          </p:cNvSpPr>
          <p:nvPr>
            <p:ph type="ftr" sz="quarter" idx="11"/>
          </p:nvPr>
        </p:nvSpPr>
        <p:spPr/>
        <p:txBody>
          <a:bodyPr/>
          <a:lstStyle/>
          <a:p>
            <a:pPr>
              <a:defRPr/>
            </a:pPr>
            <a:r>
              <a:rPr lang="en-US"/>
              <a:t>pg. 27</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Legal Aspects of Documentation in Healthcare</a:t>
            </a:r>
            <a:endParaRPr lang="en-US" dirty="0"/>
          </a:p>
        </p:txBody>
      </p:sp>
      <p:sp>
        <p:nvSpPr>
          <p:cNvPr id="3" name="Content Placeholder 2"/>
          <p:cNvSpPr>
            <a:spLocks noGrp="1"/>
          </p:cNvSpPr>
          <p:nvPr>
            <p:ph idx="1"/>
          </p:nvPr>
        </p:nvSpPr>
        <p:spPr/>
        <p:txBody>
          <a:bodyPr/>
          <a:lstStyle/>
          <a:p>
            <a:pPr algn="l"/>
            <a:r>
              <a:rPr lang="en-US" sz="2400" dirty="0"/>
              <a:t>			3.	Standard 3. Outcomes Identification.  The registered nurse identifies expected outcomes for a plan individualized to the healthcare consumer or the situation.</a:t>
            </a:r>
          </a:p>
          <a:p>
            <a:pPr algn="l"/>
            <a:r>
              <a:rPr lang="en-US" sz="2000" dirty="0"/>
              <a:t>				a.	Outcome is the individual’s, family’s, or community’s state, 		behavior, or perception that can be measured, along a continuum, 		and is responsive to nursing interventions; describes a desired 			change in the healthcare consumer’s health status or functioning.  		(Also known as objective, expected outcome, desired outcome, goal)</a:t>
            </a:r>
          </a:p>
          <a:p>
            <a:pPr algn="l"/>
            <a:r>
              <a:rPr lang="en-US" sz="2000" dirty="0"/>
              <a:t>				b.	This also takes into account the time necessary to achieve 		the outcome.</a:t>
            </a:r>
          </a:p>
          <a:p>
            <a:endParaRPr lang="en-US" dirty="0"/>
          </a:p>
        </p:txBody>
      </p:sp>
      <p:sp>
        <p:nvSpPr>
          <p:cNvPr id="4" name="Footer Placeholder 3"/>
          <p:cNvSpPr>
            <a:spLocks noGrp="1"/>
          </p:cNvSpPr>
          <p:nvPr>
            <p:ph type="ftr" sz="quarter" idx="11"/>
          </p:nvPr>
        </p:nvSpPr>
        <p:spPr/>
        <p:txBody>
          <a:bodyPr/>
          <a:lstStyle/>
          <a:p>
            <a:pPr>
              <a:defRPr/>
            </a:pPr>
            <a:r>
              <a:rPr lang="en-US"/>
              <a:t>pg. 28</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Legal Aspects of Documentation in Healthcare</a:t>
            </a:r>
            <a:endParaRPr lang="en-US" dirty="0"/>
          </a:p>
        </p:txBody>
      </p:sp>
      <p:sp>
        <p:nvSpPr>
          <p:cNvPr id="3" name="Content Placeholder 2"/>
          <p:cNvSpPr>
            <a:spLocks noGrp="1"/>
          </p:cNvSpPr>
          <p:nvPr>
            <p:ph idx="1"/>
          </p:nvPr>
        </p:nvSpPr>
        <p:spPr/>
        <p:txBody>
          <a:bodyPr/>
          <a:lstStyle/>
          <a:p>
            <a:pPr algn="l"/>
            <a:r>
              <a:rPr lang="en-US" sz="2400" dirty="0"/>
              <a:t>			4.	Standard 4.	Planning.  The registered nurse develops a plan that prescribes strategies and alternatives to attain expected outcomes.</a:t>
            </a:r>
          </a:p>
          <a:p>
            <a:pPr algn="l"/>
            <a:r>
              <a:rPr lang="en-US" sz="2000" dirty="0"/>
              <a:t>				a.	This is the recorded tool of the nurse’s planned or intended 		course of action to provide professional nursing care to the 				healthcare consumer to aid in achieving the desired outcomes.</a:t>
            </a:r>
          </a:p>
          <a:p>
            <a:pPr algn="l"/>
            <a:r>
              <a:rPr lang="en-US" sz="2000" dirty="0"/>
              <a:t>				b.	This involves priorities and strategies and working with the 		healthcare consumer to address each identified diagnosis or issue.</a:t>
            </a:r>
          </a:p>
          <a:p>
            <a:endParaRPr lang="en-US" sz="2000" dirty="0"/>
          </a:p>
        </p:txBody>
      </p:sp>
      <p:sp>
        <p:nvSpPr>
          <p:cNvPr id="4" name="Footer Placeholder 3"/>
          <p:cNvSpPr>
            <a:spLocks noGrp="1"/>
          </p:cNvSpPr>
          <p:nvPr>
            <p:ph type="ftr" sz="quarter" idx="11"/>
          </p:nvPr>
        </p:nvSpPr>
        <p:spPr/>
        <p:txBody>
          <a:bodyPr/>
          <a:lstStyle/>
          <a:p>
            <a:pPr>
              <a:defRPr/>
            </a:pPr>
            <a:r>
              <a:rPr lang="en-US"/>
              <a:t>pg. 29</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Legal Aspects of Documentation in Healthcare</a:t>
            </a:r>
            <a:endParaRPr lang="en-US" dirty="0"/>
          </a:p>
        </p:txBody>
      </p:sp>
      <p:sp>
        <p:nvSpPr>
          <p:cNvPr id="3" name="Content Placeholder 2"/>
          <p:cNvSpPr>
            <a:spLocks noGrp="1"/>
          </p:cNvSpPr>
          <p:nvPr>
            <p:ph idx="1"/>
          </p:nvPr>
        </p:nvSpPr>
        <p:spPr/>
        <p:txBody>
          <a:bodyPr/>
          <a:lstStyle/>
          <a:p>
            <a:pPr algn="l"/>
            <a:r>
              <a:rPr lang="en-US" dirty="0"/>
              <a:t>I.	Introduction</a:t>
            </a:r>
          </a:p>
          <a:p>
            <a:pPr algn="l"/>
            <a:r>
              <a:rPr lang="en-US" sz="2400" dirty="0"/>
              <a:t>	</a:t>
            </a:r>
            <a:r>
              <a:rPr lang="en-US" sz="2000" dirty="0"/>
              <a:t>A.	Knowledge is Power</a:t>
            </a:r>
          </a:p>
          <a:p>
            <a:pPr algn="l"/>
            <a:r>
              <a:rPr lang="en-US" sz="2000" dirty="0"/>
              <a:t>	B.	What you don’t know can hurt you (it’s a mine-field in healthcare)</a:t>
            </a:r>
          </a:p>
          <a:p>
            <a:pPr algn="l"/>
            <a:r>
              <a:rPr lang="en-US" sz="2000" dirty="0"/>
              <a:t>	C.	Legal Liabilities Created by Poor/Inadequate Documentation</a:t>
            </a:r>
          </a:p>
          <a:p>
            <a:pPr algn="l"/>
            <a:r>
              <a:rPr lang="en-US" sz="1800" dirty="0"/>
              <a:t>			1.	Administrative Liability:  Professional Licensure Discipline</a:t>
            </a:r>
          </a:p>
          <a:p>
            <a:pPr algn="l"/>
            <a:r>
              <a:rPr lang="en-US" sz="1800" dirty="0"/>
              <a:t>			2.	Civil Liability:  Defending professional practice in lawsuit</a:t>
            </a:r>
          </a:p>
          <a:p>
            <a:pPr algn="l"/>
            <a:r>
              <a:rPr lang="en-US" sz="1800" dirty="0"/>
              <a:t>			3.	Criminal Liability:  False Claims Act</a:t>
            </a:r>
          </a:p>
          <a:p>
            <a:pPr algn="l"/>
            <a:r>
              <a:rPr lang="en-US" sz="1800" dirty="0"/>
              <a:t>			4.	Excluded Provider (can be mandatory 5 year prohibition from rendering services in a health care provider who receives federal/state health care dollars)</a:t>
            </a:r>
          </a:p>
          <a:p>
            <a:endParaRPr lang="en-US" sz="1800" dirty="0"/>
          </a:p>
        </p:txBody>
      </p:sp>
      <p:sp>
        <p:nvSpPr>
          <p:cNvPr id="4" name="Footer Placeholder 3"/>
          <p:cNvSpPr>
            <a:spLocks noGrp="1"/>
          </p:cNvSpPr>
          <p:nvPr>
            <p:ph type="ftr" sz="quarter" idx="11"/>
          </p:nvPr>
        </p:nvSpPr>
        <p:spPr/>
        <p:txBody>
          <a:bodyPr/>
          <a:lstStyle/>
          <a:p>
            <a:pPr>
              <a:defRPr/>
            </a:pPr>
            <a:r>
              <a:rPr lang="en-US"/>
              <a:t>pg. 3</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Legal Aspects of Documentation in Healthcare</a:t>
            </a:r>
            <a:endParaRPr lang="en-US" dirty="0"/>
          </a:p>
        </p:txBody>
      </p:sp>
      <p:sp>
        <p:nvSpPr>
          <p:cNvPr id="3" name="Content Placeholder 2"/>
          <p:cNvSpPr>
            <a:spLocks noGrp="1"/>
          </p:cNvSpPr>
          <p:nvPr>
            <p:ph idx="1"/>
          </p:nvPr>
        </p:nvSpPr>
        <p:spPr/>
        <p:txBody>
          <a:bodyPr/>
          <a:lstStyle/>
          <a:p>
            <a:pPr algn="l"/>
            <a:r>
              <a:rPr lang="en-US" sz="1800" dirty="0"/>
              <a:t>			</a:t>
            </a:r>
            <a:r>
              <a:rPr lang="en-US" sz="2000" dirty="0"/>
              <a:t>5.	Standard 5.  The registered nurse implements the identified plan.</a:t>
            </a:r>
          </a:p>
          <a:p>
            <a:pPr algn="l"/>
            <a:r>
              <a:rPr lang="en-US" sz="1600" dirty="0"/>
              <a:t>				a.	Standard 5A.  Coordination of Care.  The registered nurse coordinates care 		delivery.</a:t>
            </a:r>
          </a:p>
          <a:p>
            <a:pPr algn="l"/>
            <a:r>
              <a:rPr lang="en-US" sz="1600" dirty="0"/>
              <a:t>				b.	Standard 5B.  Health Teaching and Promotion.  The registered nurse 			employs strategies to promote health and a safe environment.</a:t>
            </a:r>
          </a:p>
          <a:p>
            <a:pPr algn="l"/>
            <a:r>
              <a:rPr lang="en-US" sz="1600" dirty="0"/>
              <a:t>				c.	Standard 5C.  Consultation.  The </a:t>
            </a:r>
            <a:r>
              <a:rPr lang="en-US" sz="1600" dirty="0" err="1"/>
              <a:t>ARNP</a:t>
            </a:r>
            <a:r>
              <a:rPr lang="en-US" sz="1600" dirty="0"/>
              <a:t> provides consultation to influence 		the identified plan, enhance the abilities of others and effect change.</a:t>
            </a:r>
          </a:p>
          <a:p>
            <a:pPr algn="l"/>
            <a:r>
              <a:rPr lang="en-US" sz="1600" dirty="0"/>
              <a:t>				d.	Standard 5D.  Prescriptive Authority and Treatment.  The </a:t>
            </a:r>
            <a:r>
              <a:rPr lang="en-US" sz="1600" dirty="0" err="1"/>
              <a:t>ARNP</a:t>
            </a:r>
            <a:r>
              <a:rPr lang="en-US" sz="1600" dirty="0"/>
              <a:t> uses 			prescriptive authority, procedures, referrals, treatment and therapies in accordance 		with state and federal laws and regulations.</a:t>
            </a:r>
          </a:p>
          <a:p>
            <a:pPr algn="l"/>
            <a:r>
              <a:rPr lang="en-US" sz="1600" dirty="0"/>
              <a:t>				e.	Implementation may involve delegation while retaining accountability for 		the quality of care delivered.</a:t>
            </a:r>
          </a:p>
          <a:p>
            <a:endParaRPr lang="en-US" sz="1600" dirty="0"/>
          </a:p>
        </p:txBody>
      </p:sp>
      <p:sp>
        <p:nvSpPr>
          <p:cNvPr id="4" name="Footer Placeholder 3"/>
          <p:cNvSpPr>
            <a:spLocks noGrp="1"/>
          </p:cNvSpPr>
          <p:nvPr>
            <p:ph type="ftr" sz="quarter" idx="11"/>
          </p:nvPr>
        </p:nvSpPr>
        <p:spPr/>
        <p:txBody>
          <a:bodyPr/>
          <a:lstStyle/>
          <a:p>
            <a:pPr>
              <a:defRPr/>
            </a:pPr>
            <a:r>
              <a:rPr lang="en-US"/>
              <a:t>pg. 30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Legal Aspects of Documentation in Healthcare</a:t>
            </a:r>
            <a:endParaRPr lang="en-US" dirty="0"/>
          </a:p>
        </p:txBody>
      </p:sp>
      <p:sp>
        <p:nvSpPr>
          <p:cNvPr id="3" name="Content Placeholder 2"/>
          <p:cNvSpPr>
            <a:spLocks noGrp="1"/>
          </p:cNvSpPr>
          <p:nvPr>
            <p:ph idx="1"/>
          </p:nvPr>
        </p:nvSpPr>
        <p:spPr/>
        <p:txBody>
          <a:bodyPr/>
          <a:lstStyle/>
          <a:p>
            <a:pPr algn="l"/>
            <a:r>
              <a:rPr lang="en-US" sz="2400" dirty="0"/>
              <a:t>			6.	Standard 6.  Evaluation.  The registered nurse evaluates progress toward attainment of outcomes.</a:t>
            </a:r>
          </a:p>
          <a:p>
            <a:pPr algn="l"/>
            <a:r>
              <a:rPr lang="en-US" sz="2000" dirty="0"/>
              <a:t>				a.	This focuses on the effectiveness of care delivered.</a:t>
            </a:r>
          </a:p>
          <a:p>
            <a:pPr algn="l"/>
            <a:r>
              <a:rPr lang="en-US" sz="2000" dirty="0"/>
              <a:t>				b.	It uses criterion based evaluation of goals within the time 		frame established.</a:t>
            </a:r>
          </a:p>
          <a:p>
            <a:pPr algn="l"/>
            <a:r>
              <a:rPr lang="en-US" sz="2000" dirty="0"/>
              <a:t>				c.	Collaboration with the healthcare consumer and others 			involved with the care or situation are essential elements of 				evaluation.</a:t>
            </a:r>
          </a:p>
          <a:p>
            <a:pPr algn="l"/>
            <a:r>
              <a:rPr lang="en-US" sz="2400" dirty="0"/>
              <a:t>			7.	Documentation is an essential part of the standards of nursing practice.</a:t>
            </a:r>
          </a:p>
          <a:p>
            <a:endParaRPr lang="en-US" sz="2400" dirty="0"/>
          </a:p>
        </p:txBody>
      </p:sp>
      <p:sp>
        <p:nvSpPr>
          <p:cNvPr id="4" name="Footer Placeholder 3"/>
          <p:cNvSpPr>
            <a:spLocks noGrp="1"/>
          </p:cNvSpPr>
          <p:nvPr>
            <p:ph type="ftr" sz="quarter" idx="11"/>
          </p:nvPr>
        </p:nvSpPr>
        <p:spPr/>
        <p:txBody>
          <a:bodyPr/>
          <a:lstStyle/>
          <a:p>
            <a:pPr>
              <a:defRPr/>
            </a:pPr>
            <a:r>
              <a:rPr lang="en-US"/>
              <a:t>pg. 31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Legal Aspects of Documentation in Healthcare</a:t>
            </a:r>
            <a:endParaRPr lang="en-US" dirty="0"/>
          </a:p>
        </p:txBody>
      </p:sp>
      <p:sp>
        <p:nvSpPr>
          <p:cNvPr id="3" name="Content Placeholder 2"/>
          <p:cNvSpPr>
            <a:spLocks noGrp="1"/>
          </p:cNvSpPr>
          <p:nvPr>
            <p:ph idx="1"/>
          </p:nvPr>
        </p:nvSpPr>
        <p:spPr/>
        <p:txBody>
          <a:bodyPr/>
          <a:lstStyle/>
          <a:p>
            <a:pPr algn="l"/>
            <a:r>
              <a:rPr lang="en-US" sz="2800" dirty="0"/>
              <a:t>	B.	Licensing Laws and Regulations</a:t>
            </a:r>
          </a:p>
          <a:p>
            <a:pPr algn="l"/>
            <a:r>
              <a:rPr lang="en-US" sz="2400" dirty="0"/>
              <a:t>			1.	Legislation:  Iowa Code § 147.55</a:t>
            </a:r>
          </a:p>
          <a:p>
            <a:pPr algn="l"/>
            <a:r>
              <a:rPr lang="en-US" sz="2000" b="1" dirty="0"/>
              <a:t>147.55 Grounds (for discipline of a professional)</a:t>
            </a:r>
            <a:r>
              <a:rPr lang="en-US" sz="2000" dirty="0"/>
              <a:t> a licensee’s license to practice a profession shall be revoked or suspended, or the licensee otherwise disciplined by the board for that profession, when the licensee is guilty of any of the following acts or offenses: </a:t>
            </a:r>
          </a:p>
          <a:p>
            <a:pPr algn="l"/>
            <a:r>
              <a:rPr lang="en-US" sz="1800" dirty="0"/>
              <a:t>	1. Fraud in procuring a license.</a:t>
            </a:r>
          </a:p>
          <a:p>
            <a:pPr algn="l"/>
            <a:r>
              <a:rPr lang="en-US" sz="1800" dirty="0"/>
              <a:t>	2. Professional incompetence.</a:t>
            </a:r>
          </a:p>
          <a:p>
            <a:pPr algn="l"/>
            <a:r>
              <a:rPr lang="en-US" sz="1800" dirty="0"/>
              <a:t>	3. Knowingly making misleading, deceptive, untrue, or fraudulent representations in the practice of a profession or engaging in unethical conduct or practice harmful or detrimental to the public. Proof of actual injury need not be established.</a:t>
            </a:r>
          </a:p>
          <a:p>
            <a:endParaRPr lang="en-US" dirty="0"/>
          </a:p>
        </p:txBody>
      </p:sp>
      <p:sp>
        <p:nvSpPr>
          <p:cNvPr id="4" name="Footer Placeholder 3"/>
          <p:cNvSpPr>
            <a:spLocks noGrp="1"/>
          </p:cNvSpPr>
          <p:nvPr>
            <p:ph type="ftr" sz="quarter" idx="11"/>
          </p:nvPr>
        </p:nvSpPr>
        <p:spPr/>
        <p:txBody>
          <a:bodyPr/>
          <a:lstStyle/>
          <a:p>
            <a:pPr>
              <a:defRPr/>
            </a:pPr>
            <a:r>
              <a:rPr lang="en-US"/>
              <a:t>pg. 32</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Legal Aspects of Documentation in Healthcare</a:t>
            </a:r>
            <a:endParaRPr lang="en-US" dirty="0"/>
          </a:p>
        </p:txBody>
      </p:sp>
      <p:sp>
        <p:nvSpPr>
          <p:cNvPr id="3" name="Content Placeholder 2"/>
          <p:cNvSpPr>
            <a:spLocks noGrp="1"/>
          </p:cNvSpPr>
          <p:nvPr>
            <p:ph idx="1"/>
          </p:nvPr>
        </p:nvSpPr>
        <p:spPr/>
        <p:txBody>
          <a:bodyPr/>
          <a:lstStyle/>
          <a:p>
            <a:pPr algn="l"/>
            <a:r>
              <a:rPr lang="en-US" sz="1800" dirty="0"/>
              <a:t>			3. Knowingly making misleading, deceptive, untrue, or fraudulent 	representations in the practice of a profession or engaging in unethical conduct 	or practice harmful or detrimental to the public. Proof of actual injury need not 	be established.</a:t>
            </a:r>
          </a:p>
          <a:p>
            <a:pPr algn="l"/>
            <a:r>
              <a:rPr lang="en-US" sz="1800" dirty="0"/>
              <a:t>			4. Habitual intoxication or addiction to the use of drugs.</a:t>
            </a:r>
          </a:p>
          <a:p>
            <a:pPr algn="l"/>
            <a:r>
              <a:rPr lang="en-US" sz="1800" dirty="0"/>
              <a:t>			5. Conviction of a crime related to the profession or occupation of the 	licensee or the conviction of any crime that would affect the licensee’s ability to 	practice within a profession. A copy of the record of conviction or plea of guilty 	shall be conclusive evidence. . . </a:t>
            </a:r>
          </a:p>
          <a:p>
            <a:pPr algn="l"/>
            <a:r>
              <a:rPr lang="en-US" sz="1800" dirty="0"/>
              <a:t>			8. Willful or repeated violations of the provisions of </a:t>
            </a:r>
            <a:r>
              <a:rPr lang="en-US" sz="1800" b="1" dirty="0"/>
              <a:t>this chapter</a:t>
            </a:r>
            <a:r>
              <a:rPr lang="en-US" sz="1800" dirty="0"/>
              <a:t>, </a:t>
            </a:r>
            <a:r>
              <a:rPr lang="en-US" sz="1800" b="1" dirty="0"/>
              <a:t>chapter   	272C</a:t>
            </a:r>
            <a:r>
              <a:rPr lang="en-US" sz="1800" dirty="0"/>
              <a:t>, or a board’s enabling statute.</a:t>
            </a:r>
          </a:p>
          <a:p>
            <a:pPr algn="l"/>
            <a:r>
              <a:rPr lang="en-US" sz="1800" dirty="0"/>
              <a:t>			9. Other acts or offenses as specified by board rule.</a:t>
            </a:r>
          </a:p>
          <a:p>
            <a:pPr algn="l"/>
            <a:endParaRPr lang="en-US" sz="1800" dirty="0"/>
          </a:p>
        </p:txBody>
      </p:sp>
      <p:sp>
        <p:nvSpPr>
          <p:cNvPr id="4" name="Footer Placeholder 3"/>
          <p:cNvSpPr>
            <a:spLocks noGrp="1"/>
          </p:cNvSpPr>
          <p:nvPr>
            <p:ph type="ftr" sz="quarter" idx="11"/>
          </p:nvPr>
        </p:nvSpPr>
        <p:spPr/>
        <p:txBody>
          <a:bodyPr/>
          <a:lstStyle/>
          <a:p>
            <a:pPr>
              <a:defRPr/>
            </a:pPr>
            <a:r>
              <a:rPr lang="en-US"/>
              <a:t>pg. 33</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Legal Aspects of Documentation in Healthcare</a:t>
            </a:r>
            <a:endParaRPr lang="en-US" dirty="0"/>
          </a:p>
        </p:txBody>
      </p:sp>
      <p:sp>
        <p:nvSpPr>
          <p:cNvPr id="3" name="Content Placeholder 2"/>
          <p:cNvSpPr>
            <a:spLocks noGrp="1"/>
          </p:cNvSpPr>
          <p:nvPr>
            <p:ph idx="1"/>
          </p:nvPr>
        </p:nvSpPr>
        <p:spPr/>
        <p:txBody>
          <a:bodyPr/>
          <a:lstStyle/>
          <a:p>
            <a:pPr algn="l"/>
            <a:r>
              <a:rPr lang="en-US" sz="2400" dirty="0"/>
              <a:t>			2.	Board of Nursing Regulations (example:  Iowa Board of Nursing  655 </a:t>
            </a:r>
            <a:r>
              <a:rPr lang="en-US" sz="2400" dirty="0" err="1"/>
              <a:t>I.A.C.</a:t>
            </a:r>
            <a:r>
              <a:rPr lang="en-US" sz="2400" dirty="0"/>
              <a:t> Chapter 4 (various citations))</a:t>
            </a:r>
          </a:p>
          <a:p>
            <a:pPr algn="l"/>
            <a:r>
              <a:rPr lang="en-US" sz="2400" dirty="0"/>
              <a:t> </a:t>
            </a:r>
          </a:p>
          <a:p>
            <a:pPr algn="l"/>
            <a:r>
              <a:rPr lang="en-US" sz="2400" dirty="0"/>
              <a:t>655—4.6(17A,147,152,272C) Grounds for discipline. A licensee may be disciplined for failure to comply with the rules promulgated by the board and for any wrongful act or omission related to nursing practice, licensure or professional conduct.</a:t>
            </a:r>
          </a:p>
          <a:p>
            <a:pPr algn="l"/>
            <a:r>
              <a:rPr lang="en-US" sz="2400" dirty="0"/>
              <a:t>. . .</a:t>
            </a:r>
          </a:p>
          <a:p>
            <a:endParaRPr lang="en-US" dirty="0"/>
          </a:p>
        </p:txBody>
      </p:sp>
      <p:sp>
        <p:nvSpPr>
          <p:cNvPr id="4" name="Footer Placeholder 3"/>
          <p:cNvSpPr>
            <a:spLocks noGrp="1"/>
          </p:cNvSpPr>
          <p:nvPr>
            <p:ph type="ftr" sz="quarter" idx="11"/>
          </p:nvPr>
        </p:nvSpPr>
        <p:spPr/>
        <p:txBody>
          <a:bodyPr/>
          <a:lstStyle/>
          <a:p>
            <a:pPr>
              <a:defRPr/>
            </a:pPr>
            <a:r>
              <a:rPr lang="en-US"/>
              <a:t>pg. 34</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Legal Aspects of Documentation in Healthcare</a:t>
            </a:r>
            <a:endParaRPr lang="en-US" dirty="0"/>
          </a:p>
        </p:txBody>
      </p:sp>
      <p:sp>
        <p:nvSpPr>
          <p:cNvPr id="3" name="Content Placeholder 2"/>
          <p:cNvSpPr>
            <a:spLocks noGrp="1"/>
          </p:cNvSpPr>
          <p:nvPr>
            <p:ph idx="1"/>
          </p:nvPr>
        </p:nvSpPr>
        <p:spPr/>
        <p:txBody>
          <a:bodyPr/>
          <a:lstStyle/>
          <a:p>
            <a:pPr algn="l"/>
            <a:r>
              <a:rPr lang="en-US" sz="2000" dirty="0"/>
              <a:t>4.6(2) In accordance with Iowa Code section 147.55(2), professional incompetency may include, but need not be limited to, the following:</a:t>
            </a:r>
          </a:p>
          <a:p>
            <a:pPr algn="l"/>
            <a:r>
              <a:rPr lang="en-US" sz="1800" dirty="0"/>
              <a:t>			a. Lack of knowledge, skill, or ability to discharge professional obligations within the scope of nursing practice.</a:t>
            </a:r>
          </a:p>
          <a:p>
            <a:pPr algn="l"/>
            <a:r>
              <a:rPr lang="en-US" sz="1800" dirty="0"/>
              <a:t>			b. Deviation by the licensee from the standards of learning, education, or skill ordinarily possessed and applied by other nurses in the state of Iowa acting in the same or similar circumstances.</a:t>
            </a:r>
          </a:p>
          <a:p>
            <a:pPr algn="l"/>
            <a:r>
              <a:rPr lang="en-US" sz="1800" dirty="0"/>
              <a:t>			c. </a:t>
            </a:r>
            <a:r>
              <a:rPr lang="en-US" sz="1800" i="1" dirty="0"/>
              <a:t>Willful or repeated departure from or failure to conform to the minimum standards of acceptable and prevailing practice of nursing in the state of Iowa.</a:t>
            </a:r>
            <a:endParaRPr lang="en-US" sz="1800" dirty="0"/>
          </a:p>
          <a:p>
            <a:pPr algn="l"/>
            <a:r>
              <a:rPr lang="en-US" sz="1800" dirty="0"/>
              <a:t>			d. Willful or repeated failure to practice nursing with reasonable skill and safety. . . </a:t>
            </a:r>
          </a:p>
          <a:p>
            <a:endParaRPr lang="en-US" dirty="0"/>
          </a:p>
        </p:txBody>
      </p:sp>
      <p:sp>
        <p:nvSpPr>
          <p:cNvPr id="4" name="Footer Placeholder 3"/>
          <p:cNvSpPr>
            <a:spLocks noGrp="1"/>
          </p:cNvSpPr>
          <p:nvPr>
            <p:ph type="ftr" sz="quarter" idx="11"/>
          </p:nvPr>
        </p:nvSpPr>
        <p:spPr/>
        <p:txBody>
          <a:bodyPr/>
          <a:lstStyle/>
          <a:p>
            <a:pPr>
              <a:defRPr/>
            </a:pPr>
            <a:r>
              <a:rPr lang="en-US"/>
              <a:t>pg. 35</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Legal Aspects of Documentation in Healthcare</a:t>
            </a:r>
            <a:endParaRPr lang="en-US" dirty="0"/>
          </a:p>
        </p:txBody>
      </p:sp>
      <p:sp>
        <p:nvSpPr>
          <p:cNvPr id="3" name="Content Placeholder 2"/>
          <p:cNvSpPr>
            <a:spLocks noGrp="1"/>
          </p:cNvSpPr>
          <p:nvPr>
            <p:ph idx="1"/>
          </p:nvPr>
        </p:nvSpPr>
        <p:spPr/>
        <p:txBody>
          <a:bodyPr/>
          <a:lstStyle/>
          <a:p>
            <a:pPr algn="l"/>
            <a:r>
              <a:rPr lang="en-US" sz="2000" b="1" dirty="0"/>
              <a:t>4.6(3) </a:t>
            </a:r>
            <a:r>
              <a:rPr lang="en-US" sz="2000" dirty="0"/>
              <a:t>In accordance with Iowa Code section 147.55(3), behavior (i.e., acts, knowledge, and practices) which constitutes knowingly making misleading, deceptive, untrue, or fraudulent representations in the practice of a profession may include, but need not be limited to, the following:</a:t>
            </a:r>
          </a:p>
          <a:p>
            <a:pPr algn="l"/>
            <a:r>
              <a:rPr lang="en-US" sz="2000" i="1" dirty="0"/>
              <a:t>. . .</a:t>
            </a:r>
            <a:endParaRPr lang="en-US" sz="2000" dirty="0"/>
          </a:p>
          <a:p>
            <a:pPr algn="l"/>
            <a:r>
              <a:rPr lang="en-US" sz="1800" i="1" dirty="0"/>
              <a:t>			b. </a:t>
            </a:r>
            <a:r>
              <a:rPr lang="en-US" sz="1800" dirty="0"/>
              <a:t>Falsifying records related to nursing practice or knowingly permitting the use of falsified information in those records.</a:t>
            </a:r>
          </a:p>
          <a:p>
            <a:pPr algn="l"/>
            <a:r>
              <a:rPr lang="en-US" sz="2000" dirty="0"/>
              <a:t>. . .</a:t>
            </a:r>
          </a:p>
          <a:p>
            <a:endParaRPr lang="en-US" dirty="0"/>
          </a:p>
        </p:txBody>
      </p:sp>
      <p:sp>
        <p:nvSpPr>
          <p:cNvPr id="4" name="Footer Placeholder 3"/>
          <p:cNvSpPr>
            <a:spLocks noGrp="1"/>
          </p:cNvSpPr>
          <p:nvPr>
            <p:ph type="ftr" sz="quarter" idx="11"/>
          </p:nvPr>
        </p:nvSpPr>
        <p:spPr/>
        <p:txBody>
          <a:bodyPr/>
          <a:lstStyle/>
          <a:p>
            <a:pPr>
              <a:defRPr/>
            </a:pPr>
            <a:r>
              <a:rPr lang="en-US"/>
              <a:t>pg. 36</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Legal Aspects of Documentation in Healthcare</a:t>
            </a:r>
            <a:endParaRPr lang="en-US" dirty="0"/>
          </a:p>
        </p:txBody>
      </p:sp>
      <p:sp>
        <p:nvSpPr>
          <p:cNvPr id="3" name="Content Placeholder 2"/>
          <p:cNvSpPr>
            <a:spLocks noGrp="1"/>
          </p:cNvSpPr>
          <p:nvPr>
            <p:ph idx="1"/>
          </p:nvPr>
        </p:nvSpPr>
        <p:spPr/>
        <p:txBody>
          <a:bodyPr/>
          <a:lstStyle/>
          <a:p>
            <a:pPr algn="l"/>
            <a:r>
              <a:rPr lang="en-US" sz="2400" b="1" dirty="0"/>
              <a:t>4.6(4) </a:t>
            </a:r>
            <a:r>
              <a:rPr lang="en-US" sz="2400" dirty="0"/>
              <a:t>In accordance with Iowa Code section 147.55(3), behavior (i.e., acts, knowledge, and practices) which constitutes unethical conduct may include, but need not be limited to, the following:</a:t>
            </a:r>
          </a:p>
          <a:p>
            <a:pPr algn="l"/>
            <a:r>
              <a:rPr lang="en-US" sz="2000" i="1" dirty="0"/>
              <a:t>			e. </a:t>
            </a:r>
            <a:r>
              <a:rPr lang="en-US" sz="2000" dirty="0"/>
              <a:t>Committing an act or omission which may adversely affect the physical or psychosocial welfare of the patient or client.</a:t>
            </a:r>
          </a:p>
          <a:p>
            <a:pPr algn="l"/>
            <a:r>
              <a:rPr lang="en-US" sz="2000" i="1" dirty="0"/>
              <a:t>			f. </a:t>
            </a:r>
            <a:r>
              <a:rPr lang="en-US" sz="2000" dirty="0"/>
              <a:t>Committing an act which causes physical, emotional, or financial injury to the patient or client.</a:t>
            </a:r>
          </a:p>
          <a:p>
            <a:pPr algn="l"/>
            <a:r>
              <a:rPr lang="en-US" sz="2400" i="1" dirty="0"/>
              <a:t> . . .</a:t>
            </a:r>
            <a:endParaRPr lang="en-US" sz="2400" dirty="0"/>
          </a:p>
          <a:p>
            <a:endParaRPr lang="en-US" dirty="0"/>
          </a:p>
        </p:txBody>
      </p:sp>
      <p:sp>
        <p:nvSpPr>
          <p:cNvPr id="4" name="Footer Placeholder 3"/>
          <p:cNvSpPr>
            <a:spLocks noGrp="1"/>
          </p:cNvSpPr>
          <p:nvPr>
            <p:ph type="ftr" sz="quarter" idx="11"/>
          </p:nvPr>
        </p:nvSpPr>
        <p:spPr/>
        <p:txBody>
          <a:bodyPr/>
          <a:lstStyle/>
          <a:p>
            <a:pPr>
              <a:defRPr/>
            </a:pPr>
            <a:r>
              <a:rPr lang="en-US"/>
              <a:t>pg. 37</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Legal Aspects of Documentation in Healthcare</a:t>
            </a:r>
            <a:endParaRPr lang="en-US" dirty="0"/>
          </a:p>
        </p:txBody>
      </p:sp>
      <p:sp>
        <p:nvSpPr>
          <p:cNvPr id="3" name="Content Placeholder 2"/>
          <p:cNvSpPr>
            <a:spLocks noGrp="1"/>
          </p:cNvSpPr>
          <p:nvPr>
            <p:ph idx="1"/>
          </p:nvPr>
        </p:nvSpPr>
        <p:spPr/>
        <p:txBody>
          <a:bodyPr/>
          <a:lstStyle/>
          <a:p>
            <a:pPr algn="l"/>
            <a:r>
              <a:rPr lang="en-US" sz="2000" b="1" i="1" dirty="0"/>
              <a:t>			j. </a:t>
            </a:r>
            <a:r>
              <a:rPr lang="en-US" sz="2000" b="1" dirty="0"/>
              <a:t>Failing to assess, accurately document, or report the status of a patient or client.</a:t>
            </a:r>
            <a:endParaRPr lang="en-US" sz="2000" dirty="0"/>
          </a:p>
          <a:p>
            <a:pPr algn="l"/>
            <a:r>
              <a:rPr lang="en-US" sz="2000" i="1" dirty="0"/>
              <a:t>			k. </a:t>
            </a:r>
            <a:r>
              <a:rPr lang="en-US" sz="2000" dirty="0"/>
              <a:t>Misappropriating medications, property, supplies, or equipment of the patient, client, or agency.</a:t>
            </a:r>
          </a:p>
          <a:p>
            <a:pPr algn="l"/>
            <a:r>
              <a:rPr lang="en-US" sz="2000" i="1" dirty="0"/>
              <a:t>			m. </a:t>
            </a:r>
            <a:r>
              <a:rPr lang="en-US" sz="2000" dirty="0"/>
              <a:t>Practicing nursing while under the influence of alcohol, illicit drugs, or while impaired by the use of legitimately prescribed pharmacological agents or medications.</a:t>
            </a:r>
          </a:p>
          <a:p>
            <a:pPr algn="l"/>
            <a:r>
              <a:rPr lang="en-US" sz="2000" dirty="0"/>
              <a:t>. . . </a:t>
            </a:r>
          </a:p>
          <a:p>
            <a:pPr algn="l"/>
            <a:r>
              <a:rPr lang="en-US" sz="2000" i="1" dirty="0"/>
              <a:t>			q. </a:t>
            </a:r>
            <a:r>
              <a:rPr lang="en-US" sz="2000" dirty="0"/>
              <a:t>Failing to report suspected wrongful acts or omissions committed by a licensee of the board.	</a:t>
            </a:r>
          </a:p>
          <a:p>
            <a:pPr algn="l"/>
            <a:endParaRPr lang="en-US" dirty="0"/>
          </a:p>
          <a:p>
            <a:endParaRPr lang="en-US" dirty="0"/>
          </a:p>
        </p:txBody>
      </p:sp>
      <p:sp>
        <p:nvSpPr>
          <p:cNvPr id="4" name="Footer Placeholder 3"/>
          <p:cNvSpPr>
            <a:spLocks noGrp="1"/>
          </p:cNvSpPr>
          <p:nvPr>
            <p:ph type="ftr" sz="quarter" idx="11"/>
          </p:nvPr>
        </p:nvSpPr>
        <p:spPr/>
        <p:txBody>
          <a:bodyPr/>
          <a:lstStyle/>
          <a:p>
            <a:pPr>
              <a:defRPr/>
            </a:pPr>
            <a:r>
              <a:rPr lang="en-US"/>
              <a:t>pg. 38</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Legal Aspects of Documentation in Healthcare</a:t>
            </a:r>
            <a:endParaRPr lang="en-US" dirty="0"/>
          </a:p>
        </p:txBody>
      </p:sp>
      <p:sp>
        <p:nvSpPr>
          <p:cNvPr id="3" name="Content Placeholder 2"/>
          <p:cNvSpPr>
            <a:spLocks noGrp="1"/>
          </p:cNvSpPr>
          <p:nvPr>
            <p:ph idx="1"/>
          </p:nvPr>
        </p:nvSpPr>
        <p:spPr/>
        <p:txBody>
          <a:bodyPr/>
          <a:lstStyle/>
          <a:p>
            <a:pPr algn="l"/>
            <a:r>
              <a:rPr lang="en-US" sz="2800" dirty="0"/>
              <a:t>VII.	Summary of Key Pointers to Remember Regarding Documentation</a:t>
            </a:r>
          </a:p>
          <a:p>
            <a:pPr algn="l"/>
            <a:r>
              <a:rPr lang="en-US" sz="2000" dirty="0"/>
              <a:t>	</a:t>
            </a:r>
            <a:r>
              <a:rPr lang="en-US" sz="2400" dirty="0"/>
              <a:t>A.	Know what you know and know what you do not know</a:t>
            </a:r>
          </a:p>
          <a:p>
            <a:pPr algn="l"/>
            <a:r>
              <a:rPr lang="en-US" sz="1800" dirty="0"/>
              <a:t>			</a:t>
            </a:r>
            <a:r>
              <a:rPr lang="en-US" sz="2000" dirty="0"/>
              <a:t>1.	Clinical issues (e.g., medication interactions, duplication)</a:t>
            </a:r>
          </a:p>
          <a:p>
            <a:pPr algn="l"/>
            <a:r>
              <a:rPr lang="en-US" sz="2000" dirty="0"/>
              <a:t>			2.	</a:t>
            </a:r>
            <a:r>
              <a:rPr lang="en-US" sz="2000" dirty="0" err="1"/>
              <a:t>Payor</a:t>
            </a:r>
            <a:r>
              <a:rPr lang="en-US" sz="2000" dirty="0"/>
              <a:t> issues</a:t>
            </a:r>
          </a:p>
          <a:p>
            <a:pPr algn="l"/>
            <a:r>
              <a:rPr lang="en-US" sz="1600" dirty="0"/>
              <a:t>				</a:t>
            </a:r>
            <a:r>
              <a:rPr lang="en-US" sz="1800" dirty="0"/>
              <a:t>a.	</a:t>
            </a:r>
            <a:r>
              <a:rPr lang="en-US" sz="1800" dirty="0" err="1"/>
              <a:t>Payor</a:t>
            </a:r>
            <a:r>
              <a:rPr lang="en-US" sz="1800" dirty="0"/>
              <a:t> identity</a:t>
            </a:r>
          </a:p>
          <a:p>
            <a:pPr algn="l"/>
            <a:r>
              <a:rPr lang="en-US" sz="1800" dirty="0"/>
              <a:t>				b.	Coverage criteria</a:t>
            </a:r>
          </a:p>
          <a:p>
            <a:pPr algn="l"/>
            <a:r>
              <a:rPr lang="en-US" sz="1800" dirty="0"/>
              <a:t>				c.	Remember the “Golden Rule [of health care reimbursement]:  			Those that have the gold get to make the rules”</a:t>
            </a:r>
            <a:r>
              <a:rPr lang="en-US" sz="1600" dirty="0"/>
              <a:t> </a:t>
            </a:r>
          </a:p>
          <a:p>
            <a:endParaRPr lang="en-US" dirty="0"/>
          </a:p>
        </p:txBody>
      </p:sp>
      <p:sp>
        <p:nvSpPr>
          <p:cNvPr id="4" name="Footer Placeholder 3"/>
          <p:cNvSpPr>
            <a:spLocks noGrp="1"/>
          </p:cNvSpPr>
          <p:nvPr>
            <p:ph type="ftr" sz="quarter" idx="11"/>
          </p:nvPr>
        </p:nvSpPr>
        <p:spPr/>
        <p:txBody>
          <a:bodyPr/>
          <a:lstStyle/>
          <a:p>
            <a:pPr>
              <a:defRPr/>
            </a:pPr>
            <a:r>
              <a:rPr lang="en-US"/>
              <a:t>pg. 39</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Legal Aspects of Documentation in Healthcare</a:t>
            </a:r>
            <a:endParaRPr lang="en-US" dirty="0"/>
          </a:p>
        </p:txBody>
      </p:sp>
      <p:sp>
        <p:nvSpPr>
          <p:cNvPr id="3" name="Content Placeholder 2"/>
          <p:cNvSpPr>
            <a:spLocks noGrp="1"/>
          </p:cNvSpPr>
          <p:nvPr>
            <p:ph idx="1"/>
          </p:nvPr>
        </p:nvSpPr>
        <p:spPr/>
        <p:txBody>
          <a:bodyPr/>
          <a:lstStyle/>
          <a:p>
            <a:pPr algn="l"/>
            <a:r>
              <a:rPr lang="en-US" dirty="0"/>
              <a:t>II.	Sources of the Law</a:t>
            </a:r>
          </a:p>
          <a:p>
            <a:pPr algn="l"/>
            <a:r>
              <a:rPr lang="en-US" sz="2800" dirty="0"/>
              <a:t>	A.	Constitution</a:t>
            </a:r>
          </a:p>
          <a:p>
            <a:pPr algn="l"/>
            <a:r>
              <a:rPr lang="en-US" sz="2400" dirty="0"/>
              <a:t>			1.	Federal</a:t>
            </a:r>
          </a:p>
          <a:p>
            <a:pPr algn="l"/>
            <a:r>
              <a:rPr lang="en-US" sz="2400" dirty="0"/>
              <a:t>			2.	State</a:t>
            </a:r>
          </a:p>
          <a:p>
            <a:pPr algn="l"/>
            <a:r>
              <a:rPr lang="en-US" sz="2800" dirty="0"/>
              <a:t>	B.	Legislation</a:t>
            </a:r>
          </a:p>
          <a:p>
            <a:pPr algn="l"/>
            <a:r>
              <a:rPr lang="en-US" sz="2400" dirty="0"/>
              <a:t>			1.	Federal</a:t>
            </a:r>
          </a:p>
          <a:p>
            <a:pPr algn="l"/>
            <a:r>
              <a:rPr lang="en-US" sz="2400" dirty="0"/>
              <a:t>			2.	State</a:t>
            </a:r>
          </a:p>
          <a:p>
            <a:endParaRPr lang="en-US" dirty="0"/>
          </a:p>
        </p:txBody>
      </p:sp>
      <p:sp>
        <p:nvSpPr>
          <p:cNvPr id="4" name="Footer Placeholder 3"/>
          <p:cNvSpPr>
            <a:spLocks noGrp="1"/>
          </p:cNvSpPr>
          <p:nvPr>
            <p:ph type="ftr" sz="quarter" idx="11"/>
          </p:nvPr>
        </p:nvSpPr>
        <p:spPr/>
        <p:txBody>
          <a:bodyPr/>
          <a:lstStyle/>
          <a:p>
            <a:pPr>
              <a:defRPr/>
            </a:pPr>
            <a:r>
              <a:rPr lang="en-US"/>
              <a:t>pg. 4</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Legal Aspects of Documentation in Healthcare</a:t>
            </a:r>
            <a:endParaRPr lang="en-US" dirty="0"/>
          </a:p>
        </p:txBody>
      </p:sp>
      <p:sp>
        <p:nvSpPr>
          <p:cNvPr id="3" name="Content Placeholder 2"/>
          <p:cNvSpPr>
            <a:spLocks noGrp="1"/>
          </p:cNvSpPr>
          <p:nvPr>
            <p:ph idx="1"/>
          </p:nvPr>
        </p:nvSpPr>
        <p:spPr/>
        <p:txBody>
          <a:bodyPr/>
          <a:lstStyle/>
          <a:p>
            <a:pPr algn="l"/>
            <a:r>
              <a:rPr lang="en-US" sz="2400" dirty="0"/>
              <a:t>			3.	Legal issues</a:t>
            </a:r>
          </a:p>
          <a:p>
            <a:pPr algn="l"/>
            <a:r>
              <a:rPr lang="en-US" sz="2000" dirty="0"/>
              <a:t>				a.	scope of practice (dependent function of following orders, 		unless contraindicated)</a:t>
            </a:r>
          </a:p>
          <a:p>
            <a:pPr algn="l"/>
            <a:r>
              <a:rPr lang="en-US" sz="2000" dirty="0"/>
              <a:t>				b.	verbal orders (</a:t>
            </a:r>
            <a:r>
              <a:rPr lang="en-US" sz="2000" dirty="0" err="1"/>
              <a:t>VORB</a:t>
            </a:r>
            <a:r>
              <a:rPr lang="en-US" sz="2000" dirty="0"/>
              <a:t> protocol recommended)</a:t>
            </a:r>
          </a:p>
          <a:p>
            <a:pPr algn="l"/>
            <a:r>
              <a:rPr lang="en-US" sz="2000" dirty="0"/>
              <a:t>				c.	violation of federal and/or state law in the practice of a 			profession</a:t>
            </a:r>
          </a:p>
          <a:p>
            <a:endParaRPr lang="en-US" dirty="0"/>
          </a:p>
        </p:txBody>
      </p:sp>
      <p:sp>
        <p:nvSpPr>
          <p:cNvPr id="4" name="Footer Placeholder 3"/>
          <p:cNvSpPr>
            <a:spLocks noGrp="1"/>
          </p:cNvSpPr>
          <p:nvPr>
            <p:ph type="ftr" sz="quarter" idx="11"/>
          </p:nvPr>
        </p:nvSpPr>
        <p:spPr/>
        <p:txBody>
          <a:bodyPr/>
          <a:lstStyle/>
          <a:p>
            <a:pPr>
              <a:defRPr/>
            </a:pPr>
            <a:r>
              <a:rPr lang="en-US"/>
              <a:t>pg. 40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Legal Aspects of Documentation in Healthcare</a:t>
            </a:r>
            <a:endParaRPr lang="en-US" dirty="0"/>
          </a:p>
        </p:txBody>
      </p:sp>
      <p:sp>
        <p:nvSpPr>
          <p:cNvPr id="3" name="Content Placeholder 2"/>
          <p:cNvSpPr>
            <a:spLocks noGrp="1"/>
          </p:cNvSpPr>
          <p:nvPr>
            <p:ph idx="1"/>
          </p:nvPr>
        </p:nvSpPr>
        <p:spPr/>
        <p:txBody>
          <a:bodyPr/>
          <a:lstStyle/>
          <a:p>
            <a:pPr algn="l"/>
            <a:r>
              <a:rPr lang="en-US" sz="2800" dirty="0"/>
              <a:t>	B.	Do not be afraid to seek out reliable resources</a:t>
            </a:r>
          </a:p>
          <a:p>
            <a:pPr algn="l"/>
            <a:r>
              <a:rPr lang="en-US" sz="2400" dirty="0"/>
              <a:t>			1.	Pharmacist</a:t>
            </a:r>
          </a:p>
          <a:p>
            <a:pPr algn="l"/>
            <a:r>
              <a:rPr lang="en-US" sz="2400" dirty="0"/>
              <a:t>			2.	Patient &amp; family members</a:t>
            </a:r>
          </a:p>
          <a:p>
            <a:pPr algn="l"/>
            <a:r>
              <a:rPr lang="en-US" sz="2400" dirty="0"/>
              <a:t>			3.	Physician/</a:t>
            </a:r>
            <a:r>
              <a:rPr lang="en-US" sz="2400" dirty="0" err="1"/>
              <a:t>ARNP</a:t>
            </a:r>
            <a:r>
              <a:rPr lang="en-US" sz="2400" dirty="0"/>
              <a:t>/PA</a:t>
            </a:r>
          </a:p>
          <a:p>
            <a:pPr algn="l"/>
            <a:r>
              <a:rPr lang="en-US" sz="2400" dirty="0"/>
              <a:t>			4.	Policy/Procedure Manual</a:t>
            </a:r>
          </a:p>
          <a:p>
            <a:pPr algn="l"/>
            <a:r>
              <a:rPr lang="en-US" sz="2400" dirty="0"/>
              <a:t>			5.	Administration</a:t>
            </a:r>
          </a:p>
          <a:p>
            <a:pPr algn="l"/>
            <a:r>
              <a:rPr lang="en-US" sz="2400" dirty="0"/>
              <a:t>			6.	Legal advice (recommend going through chain of command)</a:t>
            </a:r>
          </a:p>
          <a:p>
            <a:pPr algn="l"/>
            <a:r>
              <a:rPr lang="en-US" sz="2000" dirty="0"/>
              <a:t> </a:t>
            </a:r>
          </a:p>
          <a:p>
            <a:pPr algn="l"/>
            <a:endParaRPr lang="en-US" sz="2000" dirty="0"/>
          </a:p>
        </p:txBody>
      </p:sp>
      <p:sp>
        <p:nvSpPr>
          <p:cNvPr id="4" name="Footer Placeholder 3"/>
          <p:cNvSpPr>
            <a:spLocks noGrp="1"/>
          </p:cNvSpPr>
          <p:nvPr>
            <p:ph type="ftr" sz="quarter" idx="11"/>
          </p:nvPr>
        </p:nvSpPr>
        <p:spPr/>
        <p:txBody>
          <a:bodyPr/>
          <a:lstStyle/>
          <a:p>
            <a:pPr>
              <a:defRPr/>
            </a:pPr>
            <a:r>
              <a:rPr lang="en-US"/>
              <a:t>pg. 41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Legal Aspects of Documentation in Healthcare</a:t>
            </a:r>
            <a:endParaRPr lang="en-US" dirty="0"/>
          </a:p>
        </p:txBody>
      </p:sp>
      <p:sp>
        <p:nvSpPr>
          <p:cNvPr id="3" name="Content Placeholder 2"/>
          <p:cNvSpPr>
            <a:spLocks noGrp="1"/>
          </p:cNvSpPr>
          <p:nvPr>
            <p:ph idx="1"/>
          </p:nvPr>
        </p:nvSpPr>
        <p:spPr/>
        <p:txBody>
          <a:bodyPr/>
          <a:lstStyle/>
          <a:p>
            <a:pPr algn="l"/>
            <a:r>
              <a:rPr lang="en-US" sz="2800" dirty="0"/>
              <a:t>	C.	Ask yourself, “What would the prudent healthcare professional do in this situation?”</a:t>
            </a:r>
          </a:p>
          <a:p>
            <a:pPr algn="l"/>
            <a:r>
              <a:rPr lang="en-US" sz="2800" dirty="0"/>
              <a:t>	D.	NEVER COMPROMISE YOUR INTEGRITY:  It takes a whole lifetime to build a reputation and only one bad choice to destroy it;</a:t>
            </a:r>
          </a:p>
          <a:p>
            <a:pPr algn="l"/>
            <a:r>
              <a:rPr lang="en-US" sz="2800" dirty="0"/>
              <a:t>	E.	Know where you can take shortcuts (e.g., </a:t>
            </a:r>
            <a:r>
              <a:rPr lang="en-US" sz="2800" dirty="0" err="1"/>
              <a:t>flowsheets</a:t>
            </a:r>
            <a:r>
              <a:rPr lang="en-US" sz="2800" dirty="0"/>
              <a:t>, with a solid baseline, approved abbreviations);</a:t>
            </a:r>
          </a:p>
          <a:p>
            <a:endParaRPr lang="en-US" dirty="0"/>
          </a:p>
        </p:txBody>
      </p:sp>
      <p:sp>
        <p:nvSpPr>
          <p:cNvPr id="4" name="Footer Placeholder 3"/>
          <p:cNvSpPr>
            <a:spLocks noGrp="1"/>
          </p:cNvSpPr>
          <p:nvPr>
            <p:ph type="ftr" sz="quarter" idx="11"/>
          </p:nvPr>
        </p:nvSpPr>
        <p:spPr/>
        <p:txBody>
          <a:bodyPr/>
          <a:lstStyle/>
          <a:p>
            <a:pPr>
              <a:defRPr/>
            </a:pPr>
            <a:r>
              <a:rPr lang="en-US"/>
              <a:t>pg. 42</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Legal Aspects of Documentation in Healthcare</a:t>
            </a:r>
            <a:endParaRPr lang="en-US" dirty="0"/>
          </a:p>
        </p:txBody>
      </p:sp>
      <p:sp>
        <p:nvSpPr>
          <p:cNvPr id="3" name="Content Placeholder 2"/>
          <p:cNvSpPr>
            <a:spLocks noGrp="1"/>
          </p:cNvSpPr>
          <p:nvPr>
            <p:ph idx="1"/>
          </p:nvPr>
        </p:nvSpPr>
        <p:spPr/>
        <p:txBody>
          <a:bodyPr/>
          <a:lstStyle/>
          <a:p>
            <a:pPr algn="l"/>
            <a:r>
              <a:rPr lang="en-US" sz="2400" dirty="0"/>
              <a:t>	F.	Know where you cannot take shortcuts (e.g., falsification of the record; signing meds out in advance </a:t>
            </a:r>
            <a:r>
              <a:rPr lang="en-US" sz="2400"/>
              <a:t>of </a:t>
            </a:r>
            <a:r>
              <a:rPr lang="en-US" sz="2400" smtClean="0"/>
              <a:t>giving);</a:t>
            </a:r>
            <a:endParaRPr lang="en-US" sz="2400" dirty="0"/>
          </a:p>
          <a:p>
            <a:pPr algn="l"/>
            <a:r>
              <a:rPr lang="en-US" sz="2400" dirty="0"/>
              <a:t>	G.	Rethink your priorities:  Charting at the time is often the most efficient use of resources;</a:t>
            </a:r>
          </a:p>
          <a:p>
            <a:pPr algn="l"/>
            <a:r>
              <a:rPr lang="en-US" sz="2400" dirty="0"/>
              <a:t>	H.	Know when a “term of art” is being used and what it means so it can be used wisely;</a:t>
            </a:r>
          </a:p>
          <a:p>
            <a:pPr algn="l"/>
            <a:r>
              <a:rPr lang="en-US" sz="2400" dirty="0"/>
              <a:t>	I.	Do not take for granted the complexity of your setting--things can take a turn for the worst in a hurry;</a:t>
            </a:r>
          </a:p>
          <a:p>
            <a:endParaRPr lang="en-US" dirty="0"/>
          </a:p>
        </p:txBody>
      </p:sp>
      <p:sp>
        <p:nvSpPr>
          <p:cNvPr id="4" name="Footer Placeholder 3"/>
          <p:cNvSpPr>
            <a:spLocks noGrp="1"/>
          </p:cNvSpPr>
          <p:nvPr>
            <p:ph type="ftr" sz="quarter" idx="11"/>
          </p:nvPr>
        </p:nvSpPr>
        <p:spPr/>
        <p:txBody>
          <a:bodyPr/>
          <a:lstStyle/>
          <a:p>
            <a:pPr>
              <a:defRPr/>
            </a:pPr>
            <a:r>
              <a:rPr lang="en-US"/>
              <a:t>pg. 43</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Legal Aspects of Documentation in Healthcare</a:t>
            </a:r>
            <a:endParaRPr lang="en-US" dirty="0"/>
          </a:p>
        </p:txBody>
      </p:sp>
      <p:sp>
        <p:nvSpPr>
          <p:cNvPr id="3" name="Content Placeholder 2"/>
          <p:cNvSpPr>
            <a:spLocks noGrp="1"/>
          </p:cNvSpPr>
          <p:nvPr>
            <p:ph idx="1"/>
          </p:nvPr>
        </p:nvSpPr>
        <p:spPr/>
        <p:txBody>
          <a:bodyPr/>
          <a:lstStyle/>
          <a:p>
            <a:pPr algn="l"/>
            <a:r>
              <a:rPr lang="en-US" sz="2800" dirty="0"/>
              <a:t>	J</a:t>
            </a:r>
            <a:r>
              <a:rPr lang="en-US" sz="2400" dirty="0"/>
              <a:t>.	Assist with problem solving systems issues;</a:t>
            </a:r>
          </a:p>
          <a:p>
            <a:pPr algn="l"/>
            <a:r>
              <a:rPr lang="en-US" sz="2400" dirty="0"/>
              <a:t>	K.	LISTEN TO YOUR patients;</a:t>
            </a:r>
          </a:p>
          <a:p>
            <a:pPr algn="l"/>
            <a:r>
              <a:rPr lang="en-US" sz="2400" dirty="0"/>
              <a:t>	L.	Do not assume!  VALIDATE!</a:t>
            </a:r>
          </a:p>
          <a:p>
            <a:pPr algn="l"/>
            <a:r>
              <a:rPr lang="en-US" sz="2400" dirty="0"/>
              <a:t>	M.	CRITICAL THINKING IS REQUIRED!!!</a:t>
            </a:r>
          </a:p>
          <a:p>
            <a:pPr algn="l"/>
            <a:r>
              <a:rPr lang="en-US" sz="2400" dirty="0"/>
              <a:t>	N.	Be a leader and encourage others to be leaders as well.</a:t>
            </a:r>
          </a:p>
          <a:p>
            <a:pPr algn="l"/>
            <a:r>
              <a:rPr lang="en-US" sz="2400" dirty="0"/>
              <a:t>	O.	Remember:  We are all in this together</a:t>
            </a:r>
          </a:p>
          <a:p>
            <a:pPr algn="l"/>
            <a:r>
              <a:rPr lang="en-US" sz="2400" dirty="0"/>
              <a:t>	P.	Remember:  We hold lives in our hands</a:t>
            </a:r>
          </a:p>
          <a:p>
            <a:endParaRPr lang="en-US" dirty="0"/>
          </a:p>
        </p:txBody>
      </p:sp>
      <p:sp>
        <p:nvSpPr>
          <p:cNvPr id="4" name="Footer Placeholder 3"/>
          <p:cNvSpPr>
            <a:spLocks noGrp="1"/>
          </p:cNvSpPr>
          <p:nvPr>
            <p:ph type="ftr" sz="quarter" idx="11"/>
          </p:nvPr>
        </p:nvSpPr>
        <p:spPr/>
        <p:txBody>
          <a:bodyPr/>
          <a:lstStyle/>
          <a:p>
            <a:pPr>
              <a:defRPr/>
            </a:pPr>
            <a:r>
              <a:rPr lang="en-US"/>
              <a:t>pg. 44</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Legal Aspects of Documentation in Healthcare</a:t>
            </a:r>
            <a:endParaRPr lang="en-US" dirty="0"/>
          </a:p>
        </p:txBody>
      </p:sp>
      <p:sp>
        <p:nvSpPr>
          <p:cNvPr id="3" name="Content Placeholder 2"/>
          <p:cNvSpPr>
            <a:spLocks noGrp="1"/>
          </p:cNvSpPr>
          <p:nvPr>
            <p:ph idx="1"/>
          </p:nvPr>
        </p:nvSpPr>
        <p:spPr/>
        <p:txBody>
          <a:bodyPr/>
          <a:lstStyle/>
          <a:p>
            <a:pPr algn="l"/>
            <a:r>
              <a:rPr lang="en-US" sz="2400" dirty="0"/>
              <a:t>	Q.	If the Licensing Board investigator, Medicaid Fraud Control Unit  or DIA or other investigative agency seeks to visit with you about your practice, LAWYER UP!  It is better to be safe than sorry.</a:t>
            </a:r>
          </a:p>
          <a:p>
            <a:pPr algn="l"/>
            <a:r>
              <a:rPr lang="en-US" sz="2400" dirty="0"/>
              <a:t>	R.	Remember:  Other person’s ignorance may be </a:t>
            </a:r>
            <a:r>
              <a:rPr lang="en-US" sz="2400" b="1" dirty="0"/>
              <a:t>your problem</a:t>
            </a:r>
            <a:r>
              <a:rPr lang="en-US" sz="2400" dirty="0"/>
              <a:t> (this includes investigators, staff, family, etc.)--Take time to educate where you can!</a:t>
            </a:r>
          </a:p>
          <a:p>
            <a:pPr algn="l"/>
            <a:r>
              <a:rPr lang="en-US" sz="2400" dirty="0"/>
              <a:t>	S.	The truth is your friend; even if it is ugly, it can allow you to do the damage control.</a:t>
            </a:r>
          </a:p>
          <a:p>
            <a:pPr algn="l"/>
            <a:r>
              <a:rPr lang="en-US" sz="2400" dirty="0"/>
              <a:t> </a:t>
            </a:r>
          </a:p>
          <a:p>
            <a:endParaRPr lang="en-US" dirty="0"/>
          </a:p>
        </p:txBody>
      </p:sp>
      <p:sp>
        <p:nvSpPr>
          <p:cNvPr id="4" name="Footer Placeholder 3"/>
          <p:cNvSpPr>
            <a:spLocks noGrp="1"/>
          </p:cNvSpPr>
          <p:nvPr>
            <p:ph type="ftr" sz="quarter" idx="11"/>
          </p:nvPr>
        </p:nvSpPr>
        <p:spPr/>
        <p:txBody>
          <a:bodyPr/>
          <a:lstStyle/>
          <a:p>
            <a:pPr>
              <a:defRPr/>
            </a:pPr>
            <a:r>
              <a:rPr lang="en-US"/>
              <a:t>pg. 45</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Legal Aspects of Documentation in Healthcare</a:t>
            </a:r>
            <a:endParaRPr lang="en-US" dirty="0"/>
          </a:p>
        </p:txBody>
      </p:sp>
      <p:sp>
        <p:nvSpPr>
          <p:cNvPr id="3" name="Content Placeholder 2"/>
          <p:cNvSpPr>
            <a:spLocks noGrp="1"/>
          </p:cNvSpPr>
          <p:nvPr>
            <p:ph idx="1"/>
          </p:nvPr>
        </p:nvSpPr>
        <p:spPr/>
        <p:txBody>
          <a:bodyPr/>
          <a:lstStyle/>
          <a:p>
            <a:pPr algn="l"/>
            <a:r>
              <a:rPr lang="en-US" sz="2400" dirty="0"/>
              <a:t>	T.	Follow your Orders unless contraindicated and make sure it done promptly</a:t>
            </a:r>
          </a:p>
          <a:p>
            <a:pPr algn="l"/>
            <a:r>
              <a:rPr lang="en-US" sz="2400" dirty="0"/>
              <a:t>	U.	Risk is like peanut-butter:  It’s better if you spread it around</a:t>
            </a:r>
          </a:p>
          <a:p>
            <a:pPr algn="l"/>
            <a:r>
              <a:rPr lang="en-US" sz="2400" dirty="0"/>
              <a:t>	V.	Change is inevitable!</a:t>
            </a:r>
          </a:p>
          <a:p>
            <a:pPr algn="l"/>
            <a:r>
              <a:rPr lang="en-US" sz="2400" dirty="0"/>
              <a:t>	W.	“The faintest ink is better than the clearest memory!” --Ken Watkins</a:t>
            </a:r>
          </a:p>
          <a:p>
            <a:pPr algn="l"/>
            <a:r>
              <a:rPr lang="en-US" sz="2400" dirty="0"/>
              <a:t>	X.	</a:t>
            </a:r>
            <a:r>
              <a:rPr lang="en-US" sz="2400" dirty="0" err="1"/>
              <a:t>Payors</a:t>
            </a:r>
            <a:r>
              <a:rPr lang="en-US" sz="2400" dirty="0"/>
              <a:t> expect perfection with documentation (other areas of the law are generally more understanding/forgiving)</a:t>
            </a:r>
          </a:p>
          <a:p>
            <a:r>
              <a:rPr lang="en-US" dirty="0"/>
              <a:t> </a:t>
            </a:r>
          </a:p>
          <a:p>
            <a:endParaRPr lang="en-US" dirty="0"/>
          </a:p>
        </p:txBody>
      </p:sp>
      <p:sp>
        <p:nvSpPr>
          <p:cNvPr id="4" name="Footer Placeholder 3"/>
          <p:cNvSpPr>
            <a:spLocks noGrp="1"/>
          </p:cNvSpPr>
          <p:nvPr>
            <p:ph type="ftr" sz="quarter" idx="11"/>
          </p:nvPr>
        </p:nvSpPr>
        <p:spPr/>
        <p:txBody>
          <a:bodyPr/>
          <a:lstStyle/>
          <a:p>
            <a:pPr>
              <a:defRPr/>
            </a:pPr>
            <a:r>
              <a:rPr lang="en-US"/>
              <a:t>pg. 46</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Legal Aspects of Documentation in Healthcare</a:t>
            </a:r>
            <a:endParaRPr lang="en-US" dirty="0"/>
          </a:p>
        </p:txBody>
      </p:sp>
      <p:sp>
        <p:nvSpPr>
          <p:cNvPr id="3" name="Content Placeholder 2"/>
          <p:cNvSpPr>
            <a:spLocks noGrp="1"/>
          </p:cNvSpPr>
          <p:nvPr>
            <p:ph idx="1"/>
          </p:nvPr>
        </p:nvSpPr>
        <p:spPr/>
        <p:txBody>
          <a:bodyPr/>
          <a:lstStyle/>
          <a:p>
            <a:pPr algn="l"/>
            <a:r>
              <a:rPr lang="en-US" sz="2800" dirty="0"/>
              <a:t>	Y.	Attention to detail is crucial</a:t>
            </a:r>
          </a:p>
          <a:p>
            <a:pPr algn="l"/>
            <a:r>
              <a:rPr lang="en-US" sz="2800" dirty="0"/>
              <a:t>	Z.	The government is getting more sophisticated in obtaining re-payment for services properly rendered but not properly documented, let alone for those not properly rendered!</a:t>
            </a:r>
          </a:p>
          <a:p>
            <a:pPr algn="l"/>
            <a:r>
              <a:rPr lang="en-US" sz="2800" dirty="0"/>
              <a:t> </a:t>
            </a:r>
          </a:p>
          <a:p>
            <a:pPr algn="l"/>
            <a:r>
              <a:rPr lang="en-US" dirty="0"/>
              <a:t>XIII. 	Questions/Answers</a:t>
            </a:r>
          </a:p>
          <a:p>
            <a:r>
              <a:rPr lang="en-US" dirty="0"/>
              <a:t> </a:t>
            </a:r>
          </a:p>
          <a:p>
            <a:r>
              <a:rPr lang="en-US" dirty="0"/>
              <a:t> </a:t>
            </a:r>
          </a:p>
          <a:p>
            <a:endParaRPr lang="en-US" dirty="0"/>
          </a:p>
        </p:txBody>
      </p:sp>
      <p:sp>
        <p:nvSpPr>
          <p:cNvPr id="4" name="Footer Placeholder 3"/>
          <p:cNvSpPr>
            <a:spLocks noGrp="1"/>
          </p:cNvSpPr>
          <p:nvPr>
            <p:ph type="ftr" sz="quarter" idx="11"/>
          </p:nvPr>
        </p:nvSpPr>
        <p:spPr/>
        <p:txBody>
          <a:bodyPr/>
          <a:lstStyle/>
          <a:p>
            <a:pPr>
              <a:defRPr/>
            </a:pPr>
            <a:r>
              <a:rPr lang="en-US"/>
              <a:t>pg. 47</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Legal Aspects of Documentation in Healthcare</a:t>
            </a:r>
            <a:endParaRPr lang="en-US" dirty="0"/>
          </a:p>
        </p:txBody>
      </p:sp>
      <p:sp>
        <p:nvSpPr>
          <p:cNvPr id="3" name="Content Placeholder 2"/>
          <p:cNvSpPr>
            <a:spLocks noGrp="1"/>
          </p:cNvSpPr>
          <p:nvPr>
            <p:ph idx="1"/>
          </p:nvPr>
        </p:nvSpPr>
        <p:spPr/>
        <p:txBody>
          <a:bodyPr/>
          <a:lstStyle/>
          <a:p>
            <a:pPr algn="l"/>
            <a:r>
              <a:rPr lang="en-US" sz="2800" dirty="0"/>
              <a:t>	C.	Regulations</a:t>
            </a:r>
          </a:p>
          <a:p>
            <a:pPr algn="l"/>
            <a:r>
              <a:rPr lang="en-US" sz="2400" dirty="0"/>
              <a:t>			1.	Federal</a:t>
            </a:r>
          </a:p>
          <a:p>
            <a:pPr algn="l"/>
            <a:r>
              <a:rPr lang="en-US" sz="2400" dirty="0"/>
              <a:t>			2	State</a:t>
            </a:r>
          </a:p>
          <a:p>
            <a:pPr algn="l"/>
            <a:r>
              <a:rPr lang="en-US" sz="2800" dirty="0"/>
              <a:t>	D.	 Case law (Judicial Precedent)</a:t>
            </a:r>
          </a:p>
          <a:p>
            <a:pPr algn="l"/>
            <a:r>
              <a:rPr lang="en-US" sz="2400" dirty="0"/>
              <a:t>			1.	Federal</a:t>
            </a:r>
          </a:p>
          <a:p>
            <a:pPr algn="l"/>
            <a:r>
              <a:rPr lang="en-US" sz="2400" dirty="0"/>
              <a:t>			2.	State</a:t>
            </a:r>
          </a:p>
          <a:p>
            <a:r>
              <a:rPr lang="en-US" dirty="0"/>
              <a:t> </a:t>
            </a:r>
          </a:p>
          <a:p>
            <a:endParaRPr lang="en-US" dirty="0"/>
          </a:p>
        </p:txBody>
      </p:sp>
      <p:sp>
        <p:nvSpPr>
          <p:cNvPr id="4" name="Footer Placeholder 3"/>
          <p:cNvSpPr>
            <a:spLocks noGrp="1"/>
          </p:cNvSpPr>
          <p:nvPr>
            <p:ph type="ftr" sz="quarter" idx="11"/>
          </p:nvPr>
        </p:nvSpPr>
        <p:spPr/>
        <p:txBody>
          <a:bodyPr/>
          <a:lstStyle/>
          <a:p>
            <a:pPr>
              <a:defRPr/>
            </a:pPr>
            <a:r>
              <a:rPr lang="en-US"/>
              <a:t>pg. 5</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Legal Aspects of Documentation in Healthcare</a:t>
            </a:r>
            <a:endParaRPr lang="en-US" dirty="0"/>
          </a:p>
        </p:txBody>
      </p:sp>
      <p:sp>
        <p:nvSpPr>
          <p:cNvPr id="3" name="Content Placeholder 2"/>
          <p:cNvSpPr>
            <a:spLocks noGrp="1"/>
          </p:cNvSpPr>
          <p:nvPr>
            <p:ph idx="1"/>
          </p:nvPr>
        </p:nvSpPr>
        <p:spPr/>
        <p:txBody>
          <a:bodyPr/>
          <a:lstStyle/>
          <a:p>
            <a:pPr algn="l"/>
            <a:r>
              <a:rPr lang="en-US" dirty="0"/>
              <a:t>III.	Documentation Overview</a:t>
            </a:r>
          </a:p>
          <a:p>
            <a:pPr algn="l"/>
            <a:r>
              <a:rPr lang="en-US" sz="2800" dirty="0"/>
              <a:t>	A.	Documentation practices are heavily dependent upon the following:</a:t>
            </a:r>
          </a:p>
          <a:p>
            <a:pPr algn="l"/>
            <a:r>
              <a:rPr lang="en-US" sz="2400" dirty="0"/>
              <a:t>			1.	Individual Professional’s educational preparation </a:t>
            </a:r>
          </a:p>
          <a:p>
            <a:pPr algn="l"/>
            <a:r>
              <a:rPr lang="en-US" sz="2400" dirty="0"/>
              <a:t>			2.	Institutional/organizational requirements; and</a:t>
            </a:r>
          </a:p>
          <a:p>
            <a:pPr algn="l"/>
            <a:r>
              <a:rPr lang="en-US" sz="2400" dirty="0"/>
              <a:t>			3.	Regulatory requirements  </a:t>
            </a:r>
          </a:p>
          <a:p>
            <a:pPr algn="l"/>
            <a:r>
              <a:rPr lang="en-US" sz="2000" dirty="0"/>
              <a:t>				a.	Federal</a:t>
            </a:r>
          </a:p>
          <a:p>
            <a:pPr algn="l"/>
            <a:r>
              <a:rPr lang="en-US" sz="2000" dirty="0"/>
              <a:t>				b.	State</a:t>
            </a:r>
          </a:p>
          <a:p>
            <a:endParaRPr lang="en-US" dirty="0"/>
          </a:p>
        </p:txBody>
      </p:sp>
      <p:sp>
        <p:nvSpPr>
          <p:cNvPr id="4" name="Footer Placeholder 3"/>
          <p:cNvSpPr>
            <a:spLocks noGrp="1"/>
          </p:cNvSpPr>
          <p:nvPr>
            <p:ph type="ftr" sz="quarter" idx="11"/>
          </p:nvPr>
        </p:nvSpPr>
        <p:spPr/>
        <p:txBody>
          <a:bodyPr/>
          <a:lstStyle/>
          <a:p>
            <a:pPr>
              <a:defRPr/>
            </a:pPr>
            <a:r>
              <a:rPr lang="en-US"/>
              <a:t>pg. 6</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Legal Aspects of Documentation in Healthcare</a:t>
            </a:r>
            <a:endParaRPr lang="en-US" dirty="0"/>
          </a:p>
        </p:txBody>
      </p:sp>
      <p:sp>
        <p:nvSpPr>
          <p:cNvPr id="3" name="Content Placeholder 2"/>
          <p:cNvSpPr>
            <a:spLocks noGrp="1"/>
          </p:cNvSpPr>
          <p:nvPr>
            <p:ph idx="1"/>
          </p:nvPr>
        </p:nvSpPr>
        <p:spPr/>
        <p:txBody>
          <a:bodyPr/>
          <a:lstStyle/>
          <a:p>
            <a:pPr algn="l"/>
            <a:r>
              <a:rPr lang="en-US" sz="2400" dirty="0"/>
              <a:t>			1.	Acute care setting</a:t>
            </a:r>
          </a:p>
          <a:p>
            <a:pPr algn="l"/>
            <a:r>
              <a:rPr lang="en-US" sz="2000" dirty="0"/>
              <a:t>				a.	Institutional requirements</a:t>
            </a:r>
          </a:p>
          <a:p>
            <a:pPr algn="l"/>
            <a:r>
              <a:rPr lang="en-US" sz="2000" dirty="0"/>
              <a:t>				b.	Shorter time frame to become familiar with patients</a:t>
            </a:r>
          </a:p>
          <a:p>
            <a:pPr algn="l"/>
            <a:r>
              <a:rPr lang="en-US" sz="2000" dirty="0"/>
              <a:t>				c.	Very dependent on other members of the health care team 		to obtain an accurate picture of the patient</a:t>
            </a:r>
          </a:p>
          <a:p>
            <a:pPr algn="l"/>
            <a:r>
              <a:rPr lang="en-US" sz="2000" dirty="0"/>
              <a:t>				d.	Conditions may change rapidly</a:t>
            </a:r>
          </a:p>
          <a:p>
            <a:pPr algn="l"/>
            <a:r>
              <a:rPr lang="en-US" sz="2000" dirty="0"/>
              <a:t>				e.	Rapid turnover of patient population</a:t>
            </a:r>
          </a:p>
          <a:p>
            <a:pPr algn="l"/>
            <a:r>
              <a:rPr lang="en-US" sz="2000" dirty="0"/>
              <a:t>				f.  Stability determines frequency of documentation (e.g., OR, 			ER, ICU, general medicine floor, rehab, etc.)</a:t>
            </a:r>
          </a:p>
          <a:p>
            <a:pPr algn="l"/>
            <a:r>
              <a:rPr lang="en-US" sz="1800" dirty="0"/>
              <a:t>					i.	flow sheets</a:t>
            </a:r>
          </a:p>
          <a:p>
            <a:pPr algn="l"/>
            <a:r>
              <a:rPr lang="en-US" sz="1800" dirty="0"/>
              <a:t>					ii.	Narrative charting</a:t>
            </a:r>
          </a:p>
          <a:p>
            <a:endParaRPr lang="en-US" sz="2000" dirty="0"/>
          </a:p>
        </p:txBody>
      </p:sp>
      <p:sp>
        <p:nvSpPr>
          <p:cNvPr id="4" name="Footer Placeholder 3"/>
          <p:cNvSpPr>
            <a:spLocks noGrp="1"/>
          </p:cNvSpPr>
          <p:nvPr>
            <p:ph type="ftr" sz="quarter" idx="11"/>
          </p:nvPr>
        </p:nvSpPr>
        <p:spPr/>
        <p:txBody>
          <a:bodyPr/>
          <a:lstStyle/>
          <a:p>
            <a:pPr>
              <a:defRPr/>
            </a:pPr>
            <a:r>
              <a:rPr lang="en-US"/>
              <a:t>pg. 7</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Effect transition="in" filter="fade">
                                      <p:cBhvr>
                                        <p:cTn id="70" dur="1000"/>
                                        <p:tgtEl>
                                          <p:spTgt spid="3">
                                            <p:txEl>
                                              <p:pRg st="8" end="8"/>
                                            </p:txEl>
                                          </p:spTgt>
                                        </p:tgtEl>
                                      </p:cBhvr>
                                    </p:animEffect>
                                    <p:anim calcmode="lin" valueType="num">
                                      <p:cBhvr>
                                        <p:cTn id="7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Legal Aspects of Documentation in Healthcare</a:t>
            </a:r>
            <a:endParaRPr lang="en-US" dirty="0"/>
          </a:p>
        </p:txBody>
      </p:sp>
      <p:sp>
        <p:nvSpPr>
          <p:cNvPr id="3" name="Content Placeholder 2"/>
          <p:cNvSpPr>
            <a:spLocks noGrp="1"/>
          </p:cNvSpPr>
          <p:nvPr>
            <p:ph idx="1"/>
          </p:nvPr>
        </p:nvSpPr>
        <p:spPr/>
        <p:txBody>
          <a:bodyPr/>
          <a:lstStyle/>
          <a:p>
            <a:pPr algn="l"/>
            <a:r>
              <a:rPr lang="en-US" dirty="0"/>
              <a:t>IV. 	Documentation and the Clinical Record </a:t>
            </a:r>
          </a:p>
          <a:p>
            <a:pPr algn="l"/>
            <a:r>
              <a:rPr lang="en-US" sz="2400" dirty="0"/>
              <a:t>	A.	The Clinical Record</a:t>
            </a:r>
          </a:p>
          <a:p>
            <a:pPr algn="l"/>
            <a:r>
              <a:rPr lang="en-US" sz="2000" dirty="0"/>
              <a:t>			1.	Important functions served by the clinical records</a:t>
            </a:r>
          </a:p>
          <a:p>
            <a:pPr algn="l"/>
            <a:r>
              <a:rPr lang="en-US" sz="1800" dirty="0"/>
              <a:t>				a.	continuity of care for the client</a:t>
            </a:r>
          </a:p>
          <a:p>
            <a:pPr algn="l"/>
            <a:r>
              <a:rPr lang="en-US" sz="1800" dirty="0"/>
              <a:t>				b.	risk management</a:t>
            </a:r>
          </a:p>
          <a:p>
            <a:pPr algn="l"/>
            <a:r>
              <a:rPr lang="en-US" sz="1800" dirty="0"/>
              <a:t>				c.	quality assurance</a:t>
            </a:r>
          </a:p>
          <a:p>
            <a:pPr algn="l"/>
            <a:r>
              <a:rPr lang="en-US" sz="1800" dirty="0"/>
              <a:t>				d.	peer review/accountability</a:t>
            </a:r>
          </a:p>
          <a:p>
            <a:pPr algn="l"/>
            <a:r>
              <a:rPr lang="en-US" sz="1800" dirty="0"/>
              <a:t>				e.	reimbursement</a:t>
            </a:r>
          </a:p>
          <a:p>
            <a:pPr algn="l"/>
            <a:r>
              <a:rPr lang="en-US" sz="1800" dirty="0"/>
              <a:t>				f.	evidence in defense of a suit</a:t>
            </a:r>
          </a:p>
          <a:p>
            <a:endParaRPr lang="en-US" dirty="0"/>
          </a:p>
        </p:txBody>
      </p:sp>
      <p:sp>
        <p:nvSpPr>
          <p:cNvPr id="4" name="Footer Placeholder 3"/>
          <p:cNvSpPr>
            <a:spLocks noGrp="1"/>
          </p:cNvSpPr>
          <p:nvPr>
            <p:ph type="ftr" sz="quarter" idx="11"/>
          </p:nvPr>
        </p:nvSpPr>
        <p:spPr/>
        <p:txBody>
          <a:bodyPr/>
          <a:lstStyle/>
          <a:p>
            <a:pPr>
              <a:defRPr/>
            </a:pPr>
            <a:r>
              <a:rPr lang="en-US"/>
              <a:t>pg. 8</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Effect transition="in" filter="fade">
                                      <p:cBhvr>
                                        <p:cTn id="70" dur="1000"/>
                                        <p:tgtEl>
                                          <p:spTgt spid="3">
                                            <p:txEl>
                                              <p:pRg st="8" end="8"/>
                                            </p:txEl>
                                          </p:spTgt>
                                        </p:tgtEl>
                                      </p:cBhvr>
                                    </p:animEffect>
                                    <p:anim calcmode="lin" valueType="num">
                                      <p:cBhvr>
                                        <p:cTn id="7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Legal Aspects of Documentation in Healthcare</a:t>
            </a:r>
            <a:endParaRPr lang="en-US" dirty="0"/>
          </a:p>
        </p:txBody>
      </p:sp>
      <p:sp>
        <p:nvSpPr>
          <p:cNvPr id="3" name="Content Placeholder 2"/>
          <p:cNvSpPr>
            <a:spLocks noGrp="1"/>
          </p:cNvSpPr>
          <p:nvPr>
            <p:ph idx="1"/>
          </p:nvPr>
        </p:nvSpPr>
        <p:spPr/>
        <p:txBody>
          <a:bodyPr/>
          <a:lstStyle/>
          <a:p>
            <a:pPr algn="l"/>
            <a:r>
              <a:rPr lang="en-US" sz="2000" dirty="0"/>
              <a:t>			2.	Documentation requirements</a:t>
            </a:r>
          </a:p>
          <a:p>
            <a:pPr algn="l"/>
            <a:r>
              <a:rPr lang="en-US" sz="1800" dirty="0"/>
              <a:t>				a.	Timely (current) entries</a:t>
            </a:r>
          </a:p>
          <a:p>
            <a:pPr algn="l"/>
            <a:r>
              <a:rPr lang="en-US" sz="1800" dirty="0"/>
              <a:t>				b.	Thorough entries</a:t>
            </a:r>
          </a:p>
          <a:p>
            <a:pPr algn="l"/>
            <a:r>
              <a:rPr lang="en-US" sz="1600" dirty="0"/>
              <a:t>					</a:t>
            </a:r>
            <a:r>
              <a:rPr lang="en-US" sz="1600" dirty="0" err="1"/>
              <a:t>i</a:t>
            </a:r>
            <a:r>
              <a:rPr lang="en-US" sz="1600" dirty="0"/>
              <a:t>.	Client condition based on review of systems (helps with organization) 			meeting professional standards;</a:t>
            </a:r>
          </a:p>
          <a:p>
            <a:pPr algn="l"/>
            <a:r>
              <a:rPr lang="en-US" sz="1600" dirty="0"/>
              <a:t>					ii.	Nursing or other profession’s interventions provided (in detail, 				including follow-up on phone calls to/from other health care providers and 				family)</a:t>
            </a:r>
          </a:p>
          <a:p>
            <a:pPr algn="l"/>
            <a:r>
              <a:rPr lang="en-US" sz="1600" dirty="0"/>
              <a:t>					iii.	Client outcome</a:t>
            </a:r>
          </a:p>
          <a:p>
            <a:pPr algn="l"/>
            <a:r>
              <a:rPr lang="en-US" sz="1600" dirty="0"/>
              <a:t>					iv.	Some issues may need to be addressed elsewhere, but not in the 				clinical notes (e.g., personnel matters)</a:t>
            </a:r>
          </a:p>
          <a:p>
            <a:endParaRPr lang="en-US" dirty="0"/>
          </a:p>
        </p:txBody>
      </p:sp>
      <p:sp>
        <p:nvSpPr>
          <p:cNvPr id="4" name="Footer Placeholder 3"/>
          <p:cNvSpPr>
            <a:spLocks noGrp="1"/>
          </p:cNvSpPr>
          <p:nvPr>
            <p:ph type="ftr" sz="quarter" idx="11"/>
          </p:nvPr>
        </p:nvSpPr>
        <p:spPr/>
        <p:txBody>
          <a:bodyPr/>
          <a:lstStyle/>
          <a:p>
            <a:pPr>
              <a:defRPr/>
            </a:pPr>
            <a:r>
              <a:rPr lang="en-US"/>
              <a:t>pg. 9</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920</TotalTime>
  <Words>558</Words>
  <Application>Microsoft Office PowerPoint</Application>
  <PresentationFormat>On-screen Show (4:3)</PresentationFormat>
  <Paragraphs>373</Paragraphs>
  <Slides>47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ＭＳ Ｐゴシック</vt:lpstr>
      <vt:lpstr>Arial</vt:lpstr>
      <vt:lpstr>Calibri</vt:lpstr>
      <vt:lpstr>EngraversGothic BT Regular</vt:lpstr>
      <vt:lpstr>Office Theme</vt:lpstr>
      <vt:lpstr>PowerPoint Presentation</vt:lpstr>
      <vt:lpstr> Legal Aspects of Documentation in Healthcare </vt:lpstr>
      <vt:lpstr>Legal Aspects of Documentation in Healthcare</vt:lpstr>
      <vt:lpstr>Legal Aspects of Documentation in Healthcare</vt:lpstr>
      <vt:lpstr>Legal Aspects of Documentation in Healthcare</vt:lpstr>
      <vt:lpstr>Legal Aspects of Documentation in Healthcare</vt:lpstr>
      <vt:lpstr>Legal Aspects of Documentation in Healthcare</vt:lpstr>
      <vt:lpstr>Legal Aspects of Documentation in Healthcare</vt:lpstr>
      <vt:lpstr>Legal Aspects of Documentation in Healthcare</vt:lpstr>
      <vt:lpstr>Legal Aspects of Documentation in Healthcare</vt:lpstr>
      <vt:lpstr>Legal Aspects of Documentation in Healthcare</vt:lpstr>
      <vt:lpstr>Legal Aspects of Documentation in Healthcare</vt:lpstr>
      <vt:lpstr>Legal Aspects of Documentation in Healthcare</vt:lpstr>
      <vt:lpstr>Legal Aspects of Documentation in Healthcare</vt:lpstr>
      <vt:lpstr>Legal Aspects of Documentation in Healthcare</vt:lpstr>
      <vt:lpstr>Legal Aspects of Documentation in Healthcare</vt:lpstr>
      <vt:lpstr>Legal Aspects of Documentation in Healthcare</vt:lpstr>
      <vt:lpstr>Legal Aspects of Documentation in Healthcare</vt:lpstr>
      <vt:lpstr>Legal Aspects of Documentation in Healthcare</vt:lpstr>
      <vt:lpstr>Legal Aspects of Documentation in Healthcare</vt:lpstr>
      <vt:lpstr>Legal Aspects of Documentation in Healthcare</vt:lpstr>
      <vt:lpstr>Legal Aspects of Documentation in Healthcare</vt:lpstr>
      <vt:lpstr>Legal Aspects of Documentation in Healthcare</vt:lpstr>
      <vt:lpstr>Legal Aspects of Documentation in Healthcare</vt:lpstr>
      <vt:lpstr>Legal Aspects of Documentation in Healthcare</vt:lpstr>
      <vt:lpstr>Legal Aspects of Documentation in Healthcare</vt:lpstr>
      <vt:lpstr>Legal Aspects of Documentation in Healthcare</vt:lpstr>
      <vt:lpstr>Legal Aspects of Documentation in Healthcare</vt:lpstr>
      <vt:lpstr>Legal Aspects of Documentation in Healthcare</vt:lpstr>
      <vt:lpstr>Legal Aspects of Documentation in Healthcare</vt:lpstr>
      <vt:lpstr>Legal Aspects of Documentation in Healthcare</vt:lpstr>
      <vt:lpstr>Legal Aspects of Documentation in Healthcare</vt:lpstr>
      <vt:lpstr>Legal Aspects of Documentation in Healthcare</vt:lpstr>
      <vt:lpstr>Legal Aspects of Documentation in Healthcare</vt:lpstr>
      <vt:lpstr>Legal Aspects of Documentation in Healthcare</vt:lpstr>
      <vt:lpstr>Legal Aspects of Documentation in Healthcare</vt:lpstr>
      <vt:lpstr>Legal Aspects of Documentation in Healthcare</vt:lpstr>
      <vt:lpstr>Legal Aspects of Documentation in Healthcare</vt:lpstr>
      <vt:lpstr>Legal Aspects of Documentation in Healthcare</vt:lpstr>
      <vt:lpstr>Legal Aspects of Documentation in Healthcare</vt:lpstr>
      <vt:lpstr>Legal Aspects of Documentation in Healthcare</vt:lpstr>
      <vt:lpstr>Legal Aspects of Documentation in Healthcare</vt:lpstr>
      <vt:lpstr>Legal Aspects of Documentation in Healthcare</vt:lpstr>
      <vt:lpstr>Legal Aspects of Documentation in Healthcare</vt:lpstr>
      <vt:lpstr>Legal Aspects of Documentation in Healthcare</vt:lpstr>
      <vt:lpstr>Legal Aspects of Documentation in Healthcare</vt:lpstr>
      <vt:lpstr>Legal Aspects of Documentation in Healthcare</vt:lpstr>
    </vt:vector>
  </TitlesOfParts>
  <Company>The Integer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System Administrator</dc:creator>
  <cp:lastModifiedBy>User</cp:lastModifiedBy>
  <cp:revision>79</cp:revision>
  <cp:lastPrinted>2018-03-21T14:38:18Z</cp:lastPrinted>
  <dcterms:created xsi:type="dcterms:W3CDTF">2008-10-09T03:04:31Z</dcterms:created>
  <dcterms:modified xsi:type="dcterms:W3CDTF">2018-03-23T17:28:21Z</dcterms:modified>
</cp:coreProperties>
</file>