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84" r:id="rId3"/>
    <p:sldId id="258" r:id="rId4"/>
    <p:sldId id="259" r:id="rId5"/>
    <p:sldId id="262" r:id="rId6"/>
    <p:sldId id="285" r:id="rId7"/>
    <p:sldId id="264" r:id="rId8"/>
    <p:sldId id="265" r:id="rId9"/>
    <p:sldId id="286" r:id="rId10"/>
    <p:sldId id="266" r:id="rId11"/>
    <p:sldId id="267" r:id="rId12"/>
    <p:sldId id="269" r:id="rId13"/>
    <p:sldId id="287" r:id="rId14"/>
    <p:sldId id="268" r:id="rId15"/>
    <p:sldId id="288" r:id="rId16"/>
    <p:sldId id="272" r:id="rId17"/>
    <p:sldId id="270" r:id="rId18"/>
    <p:sldId id="273" r:id="rId19"/>
    <p:sldId id="274" r:id="rId20"/>
    <p:sldId id="275" r:id="rId21"/>
    <p:sldId id="279" r:id="rId22"/>
    <p:sldId id="280" r:id="rId23"/>
    <p:sldId id="283" r:id="rId24"/>
    <p:sldId id="289" r:id="rId25"/>
    <p:sldId id="276" r:id="rId26"/>
    <p:sldId id="277" r:id="rId27"/>
    <p:sldId id="290" r:id="rId28"/>
    <p:sldId id="261" r:id="rId29"/>
    <p:sldId id="26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16" autoAdjust="0"/>
  </p:normalViewPr>
  <p:slideViewPr>
    <p:cSldViewPr>
      <p:cViewPr>
        <p:scale>
          <a:sx n="106" d="100"/>
          <a:sy n="106" d="100"/>
        </p:scale>
        <p:origin x="-16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9893B-4850-41CF-AE2F-D72F295B9DB8}" type="datetimeFigureOut">
              <a:rPr lang="en-US" smtClean="0"/>
              <a:t>04/06/18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94B93-57C5-460B-967A-FCFBB97C3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92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Power and control wheel used to</a:t>
            </a:r>
            <a:r>
              <a:rPr lang="en-US" baseline="0" dirty="0" smtClean="0"/>
              <a:t> identify intimate partner violence, many power/control strategies used by perpetrators of intimate partner violence can be applied to workplace bullying.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Discussion question: Do you see any parallels between power/control behaviors in used by perpetrators of DV and bullying behavior at work? Which ones?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94B93-57C5-460B-967A-FCFBB97C3A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44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option that</a:t>
            </a:r>
            <a:r>
              <a:rPr lang="en-US" baseline="0" dirty="0" smtClean="0"/>
              <a:t> had positive findings, still puts responsivity on targets to address bullying.</a:t>
            </a:r>
          </a:p>
          <a:p>
            <a:r>
              <a:rPr lang="en-US" baseline="0" dirty="0" smtClean="0"/>
              <a:t>Suggestion: blend this approach with training on diversity, stress, anger management, and resolving conflicts. Make staff aware of workplace bullying policy and make staff aware of consequences.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94B93-57C5-460B-967A-FCFBB97C3A6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87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Who is a “reasonable person” all people, people with our same job, or only within our profession?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94B93-57C5-460B-967A-FCFBB97C3A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74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group how common they think bullying</a:t>
            </a:r>
            <a:r>
              <a:rPr lang="en-US" baseline="0" dirty="0" smtClean="0"/>
              <a:t> is in the 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94B93-57C5-460B-967A-FCFBB97C3A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51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r>
              <a:rPr lang="en-US" baseline="0" dirty="0" smtClean="0"/>
              <a:t> question: Compared to the general work force is bullying in healthcare higher, lower, or equal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94B93-57C5-460B-967A-FCFBB97C3A6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69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Bullying</a:t>
            </a:r>
            <a:r>
              <a:rPr lang="en-US" baseline="0" dirty="0" smtClean="0"/>
              <a:t> is not only bad for employees it impacts healthcare related costs for the business along with turnover related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94B93-57C5-460B-967A-FCFBB97C3A6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18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U.S. is the last</a:t>
            </a:r>
            <a:r>
              <a:rPr lang="en-US" baseline="0" dirty="0" smtClean="0"/>
              <a:t> remaining democracy not to have laws in place against workplace bullying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94B93-57C5-460B-967A-FCFBB97C3A6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56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anyone</a:t>
            </a:r>
            <a:r>
              <a:rPr lang="en-US" baseline="0" dirty="0" smtClean="0"/>
              <a:t> currently implement a CORS, how has that impacted bullying at your organization?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94B93-57C5-460B-967A-FCFBB97C3A6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08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policy-practice gap then have participants brainstorm reasons for this gap.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87E36-E74C-4FBA-80A1-D49F86A7CFA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63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r>
              <a:rPr lang="en-US" baseline="0" dirty="0" smtClean="0"/>
              <a:t> permitting do the “Find a common thread” activity with the group. Discuss how the more we know about our coworkers the more we see their humanity.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94B93-57C5-460B-967A-FCFBB97C3A6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1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8B9-55AE-41BD-9165-F53BF75A532A}" type="datetimeFigureOut">
              <a:rPr lang="en-US" smtClean="0"/>
              <a:t>04/06/18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F23F-F9C2-4C0F-AF52-FBDDBB75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6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8B9-55AE-41BD-9165-F53BF75A532A}" type="datetimeFigureOut">
              <a:rPr lang="en-US" smtClean="0"/>
              <a:t>04/06/18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F23F-F9C2-4C0F-AF52-FBDDBB75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8B9-55AE-41BD-9165-F53BF75A532A}" type="datetimeFigureOut">
              <a:rPr lang="en-US" smtClean="0"/>
              <a:t>04/06/18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F23F-F9C2-4C0F-AF52-FBDDBB75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8B9-55AE-41BD-9165-F53BF75A532A}" type="datetimeFigureOut">
              <a:rPr lang="en-US" smtClean="0"/>
              <a:t>04/06/18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F23F-F9C2-4C0F-AF52-FBDDBB75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3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8B9-55AE-41BD-9165-F53BF75A532A}" type="datetimeFigureOut">
              <a:rPr lang="en-US" smtClean="0"/>
              <a:t>04/06/18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F23F-F9C2-4C0F-AF52-FBDDBB75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2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8B9-55AE-41BD-9165-F53BF75A532A}" type="datetimeFigureOut">
              <a:rPr lang="en-US" smtClean="0"/>
              <a:t>04/06/18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F23F-F9C2-4C0F-AF52-FBDDBB75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4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8B9-55AE-41BD-9165-F53BF75A532A}" type="datetimeFigureOut">
              <a:rPr lang="en-US" smtClean="0"/>
              <a:t>04/06/18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F23F-F9C2-4C0F-AF52-FBDDBB75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8B9-55AE-41BD-9165-F53BF75A532A}" type="datetimeFigureOut">
              <a:rPr lang="en-US" smtClean="0"/>
              <a:t>04/06/18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F23F-F9C2-4C0F-AF52-FBDDBB75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6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8B9-55AE-41BD-9165-F53BF75A532A}" type="datetimeFigureOut">
              <a:rPr lang="en-US" smtClean="0"/>
              <a:t>04/06/18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F23F-F9C2-4C0F-AF52-FBDDBB75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9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8B9-55AE-41BD-9165-F53BF75A532A}" type="datetimeFigureOut">
              <a:rPr lang="en-US" smtClean="0"/>
              <a:t>04/06/18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F23F-F9C2-4C0F-AF52-FBDDBB75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0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C8B9-55AE-41BD-9165-F53BF75A532A}" type="datetimeFigureOut">
              <a:rPr lang="en-US" smtClean="0"/>
              <a:t>04/06/18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F23F-F9C2-4C0F-AF52-FBDDBB75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1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AC8B9-55AE-41BD-9165-F53BF75A532A}" type="datetimeFigureOut">
              <a:rPr lang="en-US" smtClean="0"/>
              <a:t>04/06/18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8F23F-F9C2-4C0F-AF52-FBDDBB75B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198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menhelpingwomenmaui.com/resources/power-wheel-of-abuse/" TargetMode="External"/><Relationship Id="rId7" Type="http://schemas.openxmlformats.org/officeDocument/2006/relationships/hyperlink" Target="http://www.workplacebullying.org/individuals/problem/how-bullying-happens/" TargetMode="External"/><Relationship Id="rId2" Type="http://schemas.openxmlformats.org/officeDocument/2006/relationships/hyperlink" Target="http://www.workplacebullying.org/individuals/problem/defini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rkplacebullying.org/medical-workplace/" TargetMode="External"/><Relationship Id="rId5" Type="http://schemas.openxmlformats.org/officeDocument/2006/relationships/hyperlink" Target="http://www.workplacebullying.org/wbiresearch/wbi-2017-survey/" TargetMode="External"/><Relationship Id="rId4" Type="http://schemas.openxmlformats.org/officeDocument/2006/relationships/hyperlink" Target="https://www.ccohs.ca/oshanswers/psychosocial/bullying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 smtClean="0"/>
              <a:t>Bullying in the Medical Profession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Audrey Schroer, MPH</a:t>
            </a:r>
          </a:p>
          <a:p>
            <a:r>
              <a:rPr lang="en-US" dirty="0" smtClean="0"/>
              <a:t>EAP Coordinator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743200" y="3977987"/>
            <a:ext cx="6705600" cy="3429000"/>
            <a:chOff x="2743200" y="3977987"/>
            <a:chExt cx="6705600" cy="342900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6208143"/>
              <a:ext cx="3914775" cy="2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9800" y="3977987"/>
              <a:ext cx="3429000" cy="3429000"/>
            </a:xfrm>
            <a:prstGeom prst="rect">
              <a:avLst/>
            </a:prstGeom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9026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Common is Workplace Bullying?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Workplace bullying impacts 60.4 million Americans </a:t>
            </a:r>
            <a:r>
              <a:rPr lang="en-US" baseline="30000" dirty="0" smtClean="0"/>
              <a:t>[5]</a:t>
            </a:r>
          </a:p>
          <a:p>
            <a:r>
              <a:rPr lang="en-US" dirty="0" smtClean="0"/>
              <a:t>19% of U.S. employee are bullied </a:t>
            </a:r>
            <a:r>
              <a:rPr lang="en-US" baseline="30000" dirty="0"/>
              <a:t>[</a:t>
            </a:r>
            <a:r>
              <a:rPr lang="en-US" baseline="30000" dirty="0" smtClean="0"/>
              <a:t>5]</a:t>
            </a:r>
          </a:p>
          <a:p>
            <a:r>
              <a:rPr lang="en-US" dirty="0" smtClean="0"/>
              <a:t>An additional 19% witness bullying </a:t>
            </a:r>
          </a:p>
          <a:p>
            <a:r>
              <a:rPr lang="en-US" dirty="0" smtClean="0"/>
              <a:t>Workplace bullying is </a:t>
            </a:r>
          </a:p>
          <a:p>
            <a:pPr marL="0" indent="0">
              <a:buNone/>
            </a:pPr>
            <a:r>
              <a:rPr lang="en-US" dirty="0" smtClean="0"/>
              <a:t>4x more common in </a:t>
            </a:r>
          </a:p>
          <a:p>
            <a:pPr marL="0" indent="0">
              <a:buNone/>
            </a:pPr>
            <a:r>
              <a:rPr lang="en-US" dirty="0" smtClean="0"/>
              <a:t>the U.S. than illegal </a:t>
            </a:r>
          </a:p>
          <a:p>
            <a:pPr marL="0" indent="0">
              <a:buNone/>
            </a:pPr>
            <a:r>
              <a:rPr lang="en-US" dirty="0" smtClean="0"/>
              <a:t>Harassment </a:t>
            </a:r>
            <a:r>
              <a:rPr lang="en-US" baseline="30000" dirty="0" smtClean="0"/>
              <a:t>[6]</a:t>
            </a:r>
          </a:p>
        </p:txBody>
      </p:sp>
      <p:pic>
        <p:nvPicPr>
          <p:cNvPr id="2053" name="Picture 5" descr="C:\Users\aschroer\AppData\Local\Microsoft\Windows\INetCache\IE\6JTDLX6M\640px-Map_of_USA_Midwest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201390"/>
            <a:ext cx="3580325" cy="232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04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Common is Bullying in the Medical Profession?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Working in the healthcare setting, 44% of nursing staff have been bullied </a:t>
            </a:r>
            <a:r>
              <a:rPr lang="en-US" baseline="30000" dirty="0" smtClean="0"/>
              <a:t>[7]</a:t>
            </a:r>
          </a:p>
          <a:p>
            <a:r>
              <a:rPr lang="en-US" dirty="0" smtClean="0"/>
              <a:t>21% of Nursing students and RNs report being physically assaulted at work </a:t>
            </a:r>
            <a:r>
              <a:rPr lang="en-US" baseline="30000" dirty="0" smtClean="0"/>
              <a:t>[8]</a:t>
            </a:r>
          </a:p>
          <a:p>
            <a:r>
              <a:rPr lang="en-US" dirty="0" smtClean="0"/>
              <a:t>Over 50% of healthcare staff report being verbally abused within the last 12 months </a:t>
            </a:r>
            <a:r>
              <a:rPr lang="en-US" baseline="30000" dirty="0" smtClean="0"/>
              <a:t>[8]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28200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Bullies and Targets </a:t>
            </a:r>
            <a:r>
              <a:rPr lang="en-US" baseline="30000" dirty="0" smtClean="0"/>
              <a:t>[5]</a:t>
            </a:r>
            <a:endParaRPr lang="en-US" baseline="30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Bullies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70% are men</a:t>
            </a:r>
          </a:p>
          <a:p>
            <a:r>
              <a:rPr lang="en-US" sz="2800" dirty="0" smtClean="0"/>
              <a:t>61% are bosses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Targets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60% are women</a:t>
            </a:r>
          </a:p>
          <a:p>
            <a:r>
              <a:rPr lang="en-US" sz="2800" dirty="0" smtClean="0"/>
              <a:t>20% suffer from adverse health affects related to bullying</a:t>
            </a:r>
          </a:p>
          <a:p>
            <a:r>
              <a:rPr lang="en-US" sz="2800" dirty="0" smtClean="0"/>
              <a:t>65% lose their original job in the process of stopping bullying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48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403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4 Factors that Promote a Culture of Bullying </a:t>
            </a:r>
            <a:r>
              <a:rPr lang="en-US" baseline="30000" dirty="0" smtClean="0"/>
              <a:t>[9]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Currently there are no legal protections against workplace bullying</a:t>
            </a:r>
          </a:p>
          <a:p>
            <a:pPr lvl="1"/>
            <a:r>
              <a:rPr lang="en-US" dirty="0" smtClean="0"/>
              <a:t>Only legal protections are through discrimination claim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Workplace cultures that encourage or enforce cutthroat competition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Hiring practices </a:t>
            </a:r>
          </a:p>
          <a:p>
            <a:pPr marL="914400" lvl="1" indent="-514350"/>
            <a:r>
              <a:rPr lang="en-US" dirty="0" smtClean="0"/>
              <a:t>Failing to contact manager’s previous subordinates or employee’s coworkers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Employer’s response to bullying</a:t>
            </a:r>
          </a:p>
        </p:txBody>
      </p:sp>
    </p:spTree>
    <p:extLst>
      <p:ext uri="{BB962C8B-B14F-4D97-AF65-F5344CB8AC3E}">
        <p14:creationId xmlns:p14="http://schemas.microsoft.com/office/powerpoint/2010/main" val="136578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871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Bullying </a:t>
            </a:r>
            <a:r>
              <a:rPr lang="en-US" baseline="30000" dirty="0" smtClean="0"/>
              <a:t>[5]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71% of employer reactions and 60% of coworker reactions to bullying are harmful to targets.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Responses that Encourage Bullying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Praising bullies’ achievements or work-ethic</a:t>
            </a:r>
          </a:p>
          <a:p>
            <a:r>
              <a:rPr lang="en-US" dirty="0" smtClean="0"/>
              <a:t>Awarding promotions or raises to employees who bully </a:t>
            </a:r>
          </a:p>
          <a:p>
            <a:r>
              <a:rPr lang="en-US" dirty="0" smtClean="0"/>
              <a:t>Failing to address bullying </a:t>
            </a:r>
          </a:p>
          <a:p>
            <a:pPr lvl="1"/>
            <a:r>
              <a:rPr lang="en-US" dirty="0" smtClean="0"/>
              <a:t>Assuming it will sort itself out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14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Responding to Bullying: A Trauma-Informed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 with “I believe you” </a:t>
            </a:r>
          </a:p>
          <a:p>
            <a:r>
              <a:rPr lang="en-US" dirty="0" smtClean="0"/>
              <a:t>It’s common to want to solve the problem first</a:t>
            </a:r>
          </a:p>
          <a:p>
            <a:r>
              <a:rPr lang="en-US" dirty="0" smtClean="0"/>
              <a:t>Targets feel more empowered when they are believed</a:t>
            </a:r>
          </a:p>
          <a:p>
            <a:r>
              <a:rPr lang="en-US" dirty="0" smtClean="0"/>
              <a:t>Victims who are not believed when the report experience more negative mental health symptoms than those who are believed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3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Responding to Bullying: A Trauma-Informed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 willing to be an advocate for the target</a:t>
            </a:r>
          </a:p>
          <a:p>
            <a:r>
              <a:rPr lang="en-US" dirty="0" smtClean="0"/>
              <a:t>Inform them of what the process is and any limitations i.e. “I can’t suspend this person at this time.” “We need to start a write-up first.”</a:t>
            </a:r>
          </a:p>
          <a:p>
            <a:pPr lvl="1"/>
            <a:r>
              <a:rPr lang="en-US" dirty="0" smtClean="0"/>
              <a:t>Helpful for coping</a:t>
            </a:r>
          </a:p>
          <a:p>
            <a:r>
              <a:rPr lang="en-US" dirty="0" smtClean="0"/>
              <a:t>Be timely in your response and investigation</a:t>
            </a:r>
          </a:p>
        </p:txBody>
      </p:sp>
    </p:spTree>
    <p:extLst>
      <p:ext uri="{BB962C8B-B14F-4D97-AF65-F5344CB8AC3E}">
        <p14:creationId xmlns:p14="http://schemas.microsoft.com/office/powerpoint/2010/main" val="265256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97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684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Addressing Bullying as an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under-reporting by implementing a co-worker observation reporting system (CORS)</a:t>
            </a:r>
          </a:p>
          <a:p>
            <a:pPr lvl="1"/>
            <a:r>
              <a:rPr lang="en-US" dirty="0" smtClean="0"/>
              <a:t>CORS aim to encourage respect and accountability while ensuring consistent and timely reporting. </a:t>
            </a:r>
            <a:r>
              <a:rPr lang="en-US" baseline="30000" dirty="0" smtClean="0"/>
              <a:t>[10]</a:t>
            </a:r>
          </a:p>
          <a:p>
            <a:pPr marL="457200" lvl="1" indent="0">
              <a:buNone/>
            </a:pP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5810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Joint Commission Suggested Actions for Addressing Bullying </a:t>
            </a:r>
            <a:r>
              <a:rPr lang="en-US" baseline="30000" dirty="0" smtClean="0"/>
              <a:t>[8]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Establish norms/culture that does not tolerate bullying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Confront bullies and support targets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Educate all team members on appropriate behaviors that are consistent with the code of conduct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Hold all team members accountable </a:t>
            </a:r>
          </a:p>
        </p:txBody>
      </p:sp>
    </p:spTree>
    <p:extLst>
      <p:ext uri="{BB962C8B-B14F-4D97-AF65-F5344CB8AC3E}">
        <p14:creationId xmlns:p14="http://schemas.microsoft.com/office/powerpoint/2010/main" val="47756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Joint Commission Suggested Actions for Addressing </a:t>
            </a:r>
            <a:r>
              <a:rPr lang="en-US" dirty="0" smtClean="0"/>
              <a:t>Bullying </a:t>
            </a:r>
            <a:r>
              <a:rPr lang="en-US" baseline="30000" dirty="0" smtClean="0"/>
              <a:t>[8]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Develop and enforce policies that address: </a:t>
            </a:r>
          </a:p>
          <a:p>
            <a:r>
              <a:rPr lang="en-US" dirty="0" smtClean="0"/>
              <a:t>Bullying</a:t>
            </a:r>
          </a:p>
          <a:p>
            <a:r>
              <a:rPr lang="en-US" dirty="0" smtClean="0"/>
              <a:t>Reducing fear of retaliation</a:t>
            </a:r>
          </a:p>
          <a:p>
            <a:r>
              <a:rPr lang="en-US" dirty="0" smtClean="0"/>
              <a:t>Responding to patients and families who witness bullying</a:t>
            </a:r>
          </a:p>
          <a:p>
            <a:r>
              <a:rPr lang="en-US" dirty="0" smtClean="0"/>
              <a:t>Disciplinary actions  (get input from inter-professional team)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6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for the Policy-Practice Gap </a:t>
            </a:r>
            <a:r>
              <a:rPr lang="en-US" sz="2700" dirty="0" smtClean="0"/>
              <a:t>(i.e. why policies don’t always get enforced)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Reputation</a:t>
            </a:r>
          </a:p>
          <a:p>
            <a:r>
              <a:rPr lang="en-US" dirty="0" smtClean="0"/>
              <a:t>Good Worker</a:t>
            </a:r>
          </a:p>
          <a:p>
            <a:r>
              <a:rPr lang="en-US" dirty="0" smtClean="0"/>
              <a:t>Stereotypes</a:t>
            </a:r>
          </a:p>
          <a:p>
            <a:r>
              <a:rPr lang="en-US" dirty="0" smtClean="0"/>
              <a:t>Fear of being sued</a:t>
            </a:r>
          </a:p>
          <a:p>
            <a:r>
              <a:rPr lang="en-US" dirty="0" smtClean="0"/>
              <a:t>Feeling inadequate</a:t>
            </a:r>
          </a:p>
          <a:p>
            <a:r>
              <a:rPr lang="en-US" dirty="0" smtClean="0"/>
              <a:t>Needing to be liked</a:t>
            </a:r>
          </a:p>
        </p:txBody>
      </p:sp>
    </p:spTree>
    <p:extLst>
      <p:ext uri="{BB962C8B-B14F-4D97-AF65-F5344CB8AC3E}">
        <p14:creationId xmlns:p14="http://schemas.microsoft.com/office/powerpoint/2010/main" val="116438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16" y="-1"/>
            <a:ext cx="9148916" cy="686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64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Preventing 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a culture of safety for all </a:t>
            </a:r>
            <a:r>
              <a:rPr lang="en-US" baseline="30000" dirty="0" smtClean="0"/>
              <a:t>[11]</a:t>
            </a:r>
          </a:p>
          <a:p>
            <a:r>
              <a:rPr lang="en-US" dirty="0" smtClean="0"/>
              <a:t>Incorporate teambuilding or social actives into regular meetings</a:t>
            </a:r>
          </a:p>
          <a:p>
            <a:pPr lvl="1"/>
            <a:r>
              <a:rPr lang="en-US" dirty="0" smtClean="0"/>
              <a:t>Builds a collegial atmosphere </a:t>
            </a:r>
          </a:p>
          <a:p>
            <a:r>
              <a:rPr lang="en-US" dirty="0" smtClean="0"/>
              <a:t>Provide training on diversity, stress &amp; anger management, and conflict resolution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17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Preventing 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Preventive education and cognitive rehearsal </a:t>
            </a:r>
            <a:r>
              <a:rPr lang="en-US" baseline="30000" dirty="0" smtClean="0"/>
              <a:t>[12]</a:t>
            </a:r>
          </a:p>
          <a:p>
            <a:pPr lvl="1"/>
            <a:r>
              <a:rPr lang="en-US" dirty="0" smtClean="0"/>
              <a:t>Educate new staff members about how to respond to bullying </a:t>
            </a:r>
          </a:p>
          <a:p>
            <a:pPr lvl="1"/>
            <a:r>
              <a:rPr lang="en-US" dirty="0" smtClean="0"/>
              <a:t>Provide training on cognitive rehearsal on how to approach bullies </a:t>
            </a:r>
          </a:p>
          <a:p>
            <a:r>
              <a:rPr lang="en-US" dirty="0" smtClean="0"/>
              <a:t>Findings: </a:t>
            </a:r>
          </a:p>
          <a:p>
            <a:pPr lvl="1"/>
            <a:r>
              <a:rPr lang="en-US" dirty="0" smtClean="0"/>
              <a:t>Easier to depersonalize lateral bullying, confront bullies, and learn new skills with less fear</a:t>
            </a:r>
          </a:p>
          <a:p>
            <a:pPr lvl="1"/>
            <a:r>
              <a:rPr lang="en-US" dirty="0" smtClean="0"/>
              <a:t>Increased retention of new-hires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02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" y="19664"/>
            <a:ext cx="9134168" cy="685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220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Workplace Bullying Institute</a:t>
            </a:r>
          </a:p>
          <a:p>
            <a:r>
              <a:rPr lang="en-US" dirty="0" smtClean="0"/>
              <a:t>Your organization’s EAP</a:t>
            </a:r>
          </a:p>
          <a:p>
            <a:r>
              <a:rPr lang="en-US" dirty="0" smtClean="0"/>
              <a:t>Yourlifeiowa.org </a:t>
            </a:r>
          </a:p>
          <a:p>
            <a:pPr lvl="1"/>
            <a:r>
              <a:rPr lang="en-US" dirty="0" smtClean="0"/>
              <a:t>Crisis Line:</a:t>
            </a:r>
          </a:p>
          <a:p>
            <a:pPr lvl="2"/>
            <a:r>
              <a:rPr lang="en-US" dirty="0" smtClean="0"/>
              <a:t>Phone: 855-581-8111</a:t>
            </a:r>
          </a:p>
          <a:p>
            <a:pPr lvl="2"/>
            <a:r>
              <a:rPr lang="en-US" dirty="0" smtClean="0"/>
              <a:t>Text: 855-895-8398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61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www.workplacebullying.org/individuals/problem/definition</a:t>
            </a:r>
            <a:r>
              <a:rPr lang="en-US" dirty="0" smtClean="0"/>
              <a:t> (accessed on 3/1/18)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Image from: </a:t>
            </a:r>
            <a:r>
              <a:rPr lang="en-US" dirty="0">
                <a:hlinkClick r:id="rId3"/>
              </a:rPr>
              <a:t>http://www.womenhelpingwomenmaui.com/resources/power-wheel-of-abuse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Rayner C and </a:t>
            </a:r>
            <a:r>
              <a:rPr lang="en-US" dirty="0" err="1"/>
              <a:t>Hoel</a:t>
            </a:r>
            <a:r>
              <a:rPr lang="en-US" dirty="0"/>
              <a:t> H. </a:t>
            </a:r>
            <a:r>
              <a:rPr lang="en-US" i="1" dirty="0"/>
              <a:t>A </a:t>
            </a:r>
            <a:r>
              <a:rPr lang="en-US" dirty="0"/>
              <a:t>summary review of literature relating to workplace bullyi</a:t>
            </a:r>
            <a:r>
              <a:rPr lang="en-US" i="1" dirty="0"/>
              <a:t>ng</a:t>
            </a:r>
            <a:r>
              <a:rPr lang="en-US" dirty="0"/>
              <a:t>. </a:t>
            </a:r>
            <a:r>
              <a:rPr lang="en-US" i="1" dirty="0"/>
              <a:t>Journal of Community &amp; Applied Social Psychology</a:t>
            </a:r>
            <a:r>
              <a:rPr lang="en-US" dirty="0"/>
              <a:t>, </a:t>
            </a:r>
            <a:r>
              <a:rPr lang="en-US" dirty="0" smtClean="0"/>
              <a:t>1997;7:181-191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Canadian Centre for Occupational Health and </a:t>
            </a:r>
            <a:r>
              <a:rPr lang="en-US" dirty="0" smtClean="0"/>
              <a:t>Safety: OSH Answers Fact Sheet </a:t>
            </a:r>
            <a:r>
              <a:rPr lang="en-US" u="sng" dirty="0">
                <a:hlinkClick r:id="rId4"/>
              </a:rPr>
              <a:t>https://</a:t>
            </a:r>
            <a:r>
              <a:rPr lang="en-US" u="sng" dirty="0" smtClean="0">
                <a:hlinkClick r:id="rId4"/>
              </a:rPr>
              <a:t>www.ccohs.ca/oshanswers/psychosocial/bullying.html</a:t>
            </a:r>
            <a:r>
              <a:rPr lang="en-US" dirty="0" smtClean="0"/>
              <a:t>, (accessed 3/15/2018)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Workplace </a:t>
            </a:r>
            <a:r>
              <a:rPr lang="en-US" dirty="0"/>
              <a:t>Bullying Institute U.S. Workplace Bullying Survey, </a:t>
            </a:r>
            <a:r>
              <a:rPr lang="en-US" dirty="0" smtClean="0"/>
              <a:t>2017 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://www.workplacebullying.org/wbiresearch/wbi-2017-survey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(accessed 3/1/18)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Workplace Bullying Institute U.S. Workplace Bullying Survey, 2007 </a:t>
            </a: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://www.workplacebullying.org/medical-workplace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(accessed 3/1/18)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Meissner </a:t>
            </a:r>
            <a:r>
              <a:rPr lang="en-US" dirty="0" err="1"/>
              <a:t>JE</a:t>
            </a:r>
            <a:r>
              <a:rPr lang="en-US" dirty="0" err="1" smtClean="0"/>
              <a:t>.,Nurses</a:t>
            </a:r>
            <a:r>
              <a:rPr lang="en-US" dirty="0" smtClean="0"/>
              <a:t>: Are we eating our young, </a:t>
            </a:r>
            <a:r>
              <a:rPr lang="en-US" i="1" dirty="0" smtClean="0"/>
              <a:t>Nursing</a:t>
            </a:r>
            <a:r>
              <a:rPr lang="en-US" dirty="0" smtClean="0"/>
              <a:t>, 1996; 16(3</a:t>
            </a:r>
            <a:r>
              <a:rPr lang="en-US" dirty="0"/>
              <a:t>):</a:t>
            </a:r>
            <a:r>
              <a:rPr lang="en-US" dirty="0" smtClean="0"/>
              <a:t>51-3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Joint Commission, </a:t>
            </a:r>
            <a:r>
              <a:rPr lang="en-US" i="1" dirty="0" smtClean="0"/>
              <a:t>Quick </a:t>
            </a:r>
            <a:r>
              <a:rPr lang="en-US" i="1" dirty="0"/>
              <a:t>Safety: Bulling has no place in health </a:t>
            </a:r>
            <a:r>
              <a:rPr lang="en-US" i="1" dirty="0" smtClean="0"/>
              <a:t>care; 2016</a:t>
            </a:r>
            <a:r>
              <a:rPr lang="en-US" dirty="0" smtClean="0"/>
              <a:t> (24)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7"/>
              </a:rPr>
              <a:t>Workplace Bullying </a:t>
            </a:r>
            <a:r>
              <a:rPr lang="en-US" dirty="0" err="1" smtClean="0">
                <a:hlinkClick r:id="rId7"/>
              </a:rPr>
              <a:t>Institue</a:t>
            </a:r>
            <a:r>
              <a:rPr lang="en-US" dirty="0" smtClean="0">
                <a:hlinkClick r:id="rId7"/>
              </a:rPr>
              <a:t>, </a:t>
            </a:r>
            <a:r>
              <a:rPr lang="en-US" u="sng" dirty="0" smtClean="0">
                <a:hlinkClick r:id="rId7"/>
              </a:rPr>
              <a:t>http</a:t>
            </a:r>
            <a:r>
              <a:rPr lang="en-US" u="sng" dirty="0">
                <a:hlinkClick r:id="rId7"/>
              </a:rPr>
              <a:t>://www.workplacebullying.org/individuals/problem/how-bullying-happens</a:t>
            </a:r>
            <a:r>
              <a:rPr lang="en-US" u="sng" dirty="0" smtClean="0">
                <a:hlinkClick r:id="rId7"/>
              </a:rPr>
              <a:t>/</a:t>
            </a:r>
            <a:r>
              <a:rPr lang="en-US" u="sng" dirty="0" smtClean="0"/>
              <a:t> </a:t>
            </a:r>
            <a:r>
              <a:rPr lang="en-US" dirty="0" smtClean="0"/>
              <a:t>(accessed 2/15/2018)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Hickson</a:t>
            </a:r>
            <a:r>
              <a:rPr lang="en-US" dirty="0" smtClean="0"/>
              <a:t> </a:t>
            </a:r>
            <a:r>
              <a:rPr lang="en-US" dirty="0"/>
              <a:t>GB, et al</a:t>
            </a:r>
            <a:r>
              <a:rPr lang="en-US" dirty="0" smtClean="0"/>
              <a:t>., </a:t>
            </a:r>
            <a:r>
              <a:rPr lang="en-US" dirty="0"/>
              <a:t>Using coworker observations to promote accountability for disrespectful and unsafe behaviors by physicians and advanced practice professionals. </a:t>
            </a:r>
            <a:r>
              <a:rPr lang="en-US" i="1" dirty="0"/>
              <a:t>The Joint Commission Journal of Quality and Patient Safety</a:t>
            </a:r>
            <a:r>
              <a:rPr lang="en-US" dirty="0" smtClean="0"/>
              <a:t>, 2016; 42:149-161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O’Donnell </a:t>
            </a:r>
            <a:r>
              <a:rPr lang="en-US" sz="3300" dirty="0"/>
              <a:t>J and Unger L</a:t>
            </a:r>
            <a:r>
              <a:rPr lang="en-US" sz="3300" dirty="0" smtClean="0"/>
              <a:t>., </a:t>
            </a:r>
            <a:r>
              <a:rPr lang="en-US" sz="3300" dirty="0"/>
              <a:t>‘Disruptive’ doctors rattle nurses, increase safety risks. </a:t>
            </a:r>
            <a:r>
              <a:rPr lang="en-US" sz="3300" i="1" dirty="0"/>
              <a:t>USA Today</a:t>
            </a:r>
            <a:r>
              <a:rPr lang="en-US" sz="3300" dirty="0"/>
              <a:t>, Sept. 30, 2015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 smtClean="0"/>
              <a:t>Griffin </a:t>
            </a:r>
            <a:r>
              <a:rPr lang="en-US" sz="3300" dirty="0"/>
              <a:t>M. Teaching cognitive rehearsal. Journal of Continuing Education in Nursing, Nov.-Dec. 2004;35(6):</a:t>
            </a:r>
            <a:r>
              <a:rPr lang="en-US" sz="3300" dirty="0" smtClean="0"/>
              <a:t>257-263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Discussion Question: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What comes to mind when you hear the phrase “Bullying in the workplace”?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68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Bullying by Definition: </a:t>
            </a:r>
            <a:r>
              <a:rPr lang="en-US" baseline="30000" dirty="0" smtClean="0"/>
              <a:t>[1]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Is driven by the perpetrators’ need to control the target(s)</a:t>
            </a:r>
          </a:p>
          <a:p>
            <a:r>
              <a:rPr lang="en-US" dirty="0" smtClean="0"/>
              <a:t>Involves acts of commission (doing things) and/or omission (withholding resources)</a:t>
            </a:r>
          </a:p>
          <a:p>
            <a:r>
              <a:rPr lang="en-US" dirty="0" smtClean="0"/>
              <a:t>Causes consequences for the target</a:t>
            </a:r>
          </a:p>
          <a:p>
            <a:r>
              <a:rPr lang="en-US" dirty="0" smtClean="0"/>
              <a:t>Undermines legitimate business interests</a:t>
            </a:r>
          </a:p>
          <a:p>
            <a:r>
              <a:rPr lang="en-US" dirty="0" smtClean="0"/>
              <a:t>Is comparable to domestic violence at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52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ower and control whe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-7189"/>
            <a:ext cx="6865189" cy="686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10400" y="30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[2]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17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483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examples of bullying at work?</a:t>
            </a:r>
            <a:r>
              <a:rPr lang="en-US" baseline="30000" dirty="0" smtClean="0"/>
              <a:t> [4]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Spreading malicious rumors or innuendo</a:t>
            </a:r>
          </a:p>
          <a:p>
            <a:r>
              <a:rPr lang="en-US" dirty="0" smtClean="0"/>
              <a:t>Excluding or isolating someone socially</a:t>
            </a:r>
          </a:p>
          <a:p>
            <a:r>
              <a:rPr lang="en-US" dirty="0" smtClean="0"/>
              <a:t>Removing areas of responsibility without cause</a:t>
            </a:r>
          </a:p>
          <a:p>
            <a:r>
              <a:rPr lang="en-US" dirty="0" smtClean="0"/>
              <a:t>Constantly changing work guidelines</a:t>
            </a:r>
          </a:p>
          <a:p>
            <a:r>
              <a:rPr lang="en-US" dirty="0" smtClean="0"/>
              <a:t>Blocking applications for training, leave, or promotions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Establishing impossible deadlines that will set individual up to fail</a:t>
            </a:r>
          </a:p>
          <a:p>
            <a:r>
              <a:rPr lang="en-US" dirty="0" smtClean="0"/>
              <a:t>Intruding on a person’s privacy by pestering, spying, or stalking</a:t>
            </a:r>
          </a:p>
          <a:p>
            <a:r>
              <a:rPr lang="en-US" dirty="0" smtClean="0"/>
              <a:t>Underwork – creating a feeling of uselessness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“Reasonable Person”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If you are not sure an action or statement could be considered bullying, ask…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“Would </a:t>
            </a:r>
            <a:r>
              <a:rPr lang="en-US" u="sng" dirty="0" smtClean="0"/>
              <a:t>most people </a:t>
            </a:r>
            <a:r>
              <a:rPr lang="en-US" dirty="0" smtClean="0"/>
              <a:t>consider the action unacceptable?” </a:t>
            </a:r>
            <a:r>
              <a:rPr lang="en-US" baseline="30000" dirty="0" smtClean="0"/>
              <a:t>[4]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195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413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608724"/>
      </p:ext>
    </p:extLst>
  </p:cSld>
  <p:clrMapOvr>
    <a:masterClrMapping/>
  </p:clrMapOvr>
</p:sld>
</file>

<file path=ppt/theme/theme1.xml><?xml version="1.0" encoding="utf-8"?>
<a:theme xmlns:a="http://schemas.openxmlformats.org/drawingml/2006/main" name="Synchrony">
  <a:themeElements>
    <a:clrScheme name="Synchrony Power Point Template">
      <a:dk1>
        <a:srgbClr val="3F3F3F"/>
      </a:dk1>
      <a:lt1>
        <a:sysClr val="window" lastClr="FFFFFF"/>
      </a:lt1>
      <a:dk2>
        <a:srgbClr val="009CA6"/>
      </a:dk2>
      <a:lt2>
        <a:srgbClr val="7C878E"/>
      </a:lt2>
      <a:accent1>
        <a:srgbClr val="787E00"/>
      </a:accent1>
      <a:accent2>
        <a:srgbClr val="006168"/>
      </a:accent2>
      <a:accent3>
        <a:srgbClr val="9BBB59"/>
      </a:accent3>
      <a:accent4>
        <a:srgbClr val="FEDB00"/>
      </a:accent4>
      <a:accent5>
        <a:srgbClr val="75C0D5"/>
      </a:accent5>
      <a:accent6>
        <a:srgbClr val="B5BD00"/>
      </a:accent6>
      <a:hlink>
        <a:srgbClr val="B5BD00"/>
      </a:hlink>
      <a:folHlink>
        <a:srgbClr val="B5BD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Synchrony</Template>
  <TotalTime>362</TotalTime>
  <Words>1274</Words>
  <Application>Microsoft Office PowerPoint</Application>
  <PresentationFormat>On-screen Show (4:3)</PresentationFormat>
  <Paragraphs>146</Paragraphs>
  <Slides>29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Synchrony</vt:lpstr>
      <vt:lpstr>Bullying in the Medical Profession </vt:lpstr>
      <vt:lpstr>PowerPoint Presentation</vt:lpstr>
      <vt:lpstr> Discussion Question:   What comes to mind when you hear the phrase “Bullying in the workplace”?</vt:lpstr>
      <vt:lpstr>Bullying by Definition: [1]</vt:lpstr>
      <vt:lpstr>PowerPoint Presentation</vt:lpstr>
      <vt:lpstr>PowerPoint Presentation</vt:lpstr>
      <vt:lpstr>What are some examples of bullying at work? [4]</vt:lpstr>
      <vt:lpstr>“Reasonable Person” Test</vt:lpstr>
      <vt:lpstr>PowerPoint Presentation</vt:lpstr>
      <vt:lpstr>How Common is Workplace Bullying?</vt:lpstr>
      <vt:lpstr>How Common is Bullying in the Medical Profession?</vt:lpstr>
      <vt:lpstr>Bullies and Targets [5]</vt:lpstr>
      <vt:lpstr>PowerPoint Presentation</vt:lpstr>
      <vt:lpstr> 4 Factors that Promote a Culture of Bullying [9]</vt:lpstr>
      <vt:lpstr>PowerPoint Presentation</vt:lpstr>
      <vt:lpstr>Responding to Bullying [5]</vt:lpstr>
      <vt:lpstr>Responses that Encourage Bullying </vt:lpstr>
      <vt:lpstr>Responding to Bullying: A Trauma-Informed Approach</vt:lpstr>
      <vt:lpstr>Responding to Bullying: A Trauma-Informed Approach</vt:lpstr>
      <vt:lpstr>Addressing Bullying as an Organization</vt:lpstr>
      <vt:lpstr>Joint Commission Suggested Actions for Addressing Bullying [8]</vt:lpstr>
      <vt:lpstr>Joint Commission Suggested Actions for Addressing Bullying [8]</vt:lpstr>
      <vt:lpstr>Reasons for the Policy-Practice Gap (i.e. why policies don’t always get enforced)</vt:lpstr>
      <vt:lpstr>PowerPoint Presentation</vt:lpstr>
      <vt:lpstr>Strategies for Preventing Bullying</vt:lpstr>
      <vt:lpstr>Strategies for Preventing Bullying</vt:lpstr>
      <vt:lpstr>PowerPoint Presentation</vt:lpstr>
      <vt:lpstr>Resources:</vt:lpstr>
      <vt:lpstr>References: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 in Healthcare</dc:title>
  <dc:creator>Audrey Schroer</dc:creator>
  <cp:lastModifiedBy>Shenea Brockman</cp:lastModifiedBy>
  <cp:revision>29</cp:revision>
  <dcterms:created xsi:type="dcterms:W3CDTF">2018-03-13T16:11:58Z</dcterms:created>
  <dcterms:modified xsi:type="dcterms:W3CDTF">2018-04-06T20:14:05Z</dcterms:modified>
</cp:coreProperties>
</file>